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4" r:id="rId2"/>
    <p:sldId id="256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76" r:id="rId23"/>
    <p:sldId id="277" r:id="rId24"/>
    <p:sldId id="278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C1A02-E18D-4B14-9F2F-0F030152FFEC}" type="datetimeFigureOut">
              <a:rPr lang="pl-PL" smtClean="0"/>
              <a:t>11.12.2018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B3CF-FD84-46CF-875A-1BE62BECB3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174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79C73-497F-4002-8019-77068EE4C7C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197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6558-6D88-47D1-AC99-D1D51AD4B1E5}" type="datetimeFigureOut">
              <a:rPr lang="pl-PL" smtClean="0"/>
              <a:t>11.12.2018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14B9-2FFD-4E20-A8A7-13C40B6C40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328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6558-6D88-47D1-AC99-D1D51AD4B1E5}" type="datetimeFigureOut">
              <a:rPr lang="pl-PL" smtClean="0"/>
              <a:t>11.12.2018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14B9-2FFD-4E20-A8A7-13C40B6C40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54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6558-6D88-47D1-AC99-D1D51AD4B1E5}" type="datetimeFigureOut">
              <a:rPr lang="pl-PL" smtClean="0"/>
              <a:t>11.12.2018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14B9-2FFD-4E20-A8A7-13C40B6C40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626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ZDJĘCIE + TREŚĆ OB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85579" y="1269076"/>
            <a:ext cx="8854711" cy="4539390"/>
          </a:xfrm>
        </p:spPr>
        <p:txBody>
          <a:bodyPr anchor="b">
            <a:noAutofit/>
          </a:bodyPr>
          <a:lstStyle>
            <a:lvl1pPr algn="l">
              <a:defRPr sz="6000" spc="2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SLAJD DO ZAPREZENTOWANIA WAŻNEJ TREŚCI</a:t>
            </a:r>
            <a:endParaRPr lang="en-US" dirty="0"/>
          </a:p>
        </p:txBody>
      </p:sp>
      <p:cxnSp>
        <p:nvCxnSpPr>
          <p:cNvPr id="9" name="Łącznik prosty 8"/>
          <p:cNvCxnSpPr/>
          <p:nvPr userDrawn="1"/>
        </p:nvCxnSpPr>
        <p:spPr>
          <a:xfrm>
            <a:off x="354843" y="5564874"/>
            <a:ext cx="11782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125" y="315883"/>
            <a:ext cx="5637876" cy="6240088"/>
          </a:xfrm>
          <a:solidFill>
            <a:schemeClr val="bg2"/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331299" y="1779618"/>
            <a:ext cx="4561471" cy="32987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lang="pl-PL" sz="4400" kern="1200" cap="all" spc="1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important</a:t>
            </a:r>
            <a:r>
              <a:rPr lang="pl-PL" dirty="0"/>
              <a:t> </a:t>
            </a:r>
            <a:r>
              <a:rPr lang="pl-PL" dirty="0" err="1"/>
              <a:t>message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54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6558-6D88-47D1-AC99-D1D51AD4B1E5}" type="datetimeFigureOut">
              <a:rPr lang="pl-PL" smtClean="0"/>
              <a:t>11.12.2018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14B9-2FFD-4E20-A8A7-13C40B6C40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07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6558-6D88-47D1-AC99-D1D51AD4B1E5}" type="datetimeFigureOut">
              <a:rPr lang="pl-PL" smtClean="0"/>
              <a:t>11.12.2018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14B9-2FFD-4E20-A8A7-13C40B6C40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816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6558-6D88-47D1-AC99-D1D51AD4B1E5}" type="datetimeFigureOut">
              <a:rPr lang="pl-PL" smtClean="0"/>
              <a:t>11.12.2018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14B9-2FFD-4E20-A8A7-13C40B6C40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833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6558-6D88-47D1-AC99-D1D51AD4B1E5}" type="datetimeFigureOut">
              <a:rPr lang="pl-PL" smtClean="0"/>
              <a:t>11.12.2018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14B9-2FFD-4E20-A8A7-13C40B6C40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07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6558-6D88-47D1-AC99-D1D51AD4B1E5}" type="datetimeFigureOut">
              <a:rPr lang="pl-PL" smtClean="0"/>
              <a:t>11.12.2018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14B9-2FFD-4E20-A8A7-13C40B6C40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931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6558-6D88-47D1-AC99-D1D51AD4B1E5}" type="datetimeFigureOut">
              <a:rPr lang="pl-PL" smtClean="0"/>
              <a:t>11.12.2018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14B9-2FFD-4E20-A8A7-13C40B6C40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865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6558-6D88-47D1-AC99-D1D51AD4B1E5}" type="datetimeFigureOut">
              <a:rPr lang="pl-PL" smtClean="0"/>
              <a:t>11.12.2018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14B9-2FFD-4E20-A8A7-13C40B6C40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308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6558-6D88-47D1-AC99-D1D51AD4B1E5}" type="datetimeFigureOut">
              <a:rPr lang="pl-PL" smtClean="0"/>
              <a:t>11.12.2018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14B9-2FFD-4E20-A8A7-13C40B6C40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11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6558-6D88-47D1-AC99-D1D51AD4B1E5}" type="datetimeFigureOut">
              <a:rPr lang="pl-PL" smtClean="0"/>
              <a:t>11.12.2018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F14B9-2FFD-4E20-A8A7-13C40B6C40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252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verexif.com/e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otoforensics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itizenevidence.amnestyusa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be.github.io/geo-search-tool/search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archive.org/web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graph.tips/beta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botometer.iuni.iu.edu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jestr.io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ineye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30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76570"/>
            <a:ext cx="10515600" cy="1200204"/>
          </a:xfrm>
        </p:spPr>
        <p:txBody>
          <a:bodyPr/>
          <a:lstStyle/>
          <a:p>
            <a:r>
              <a:rPr lang="pl-PL" dirty="0"/>
              <a:t>VEREXIF.COM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proste narzędzie umożliwiające dostęp do danych EXIF (czyli metadanych)</a:t>
            </a:r>
          </a:p>
          <a:p>
            <a:r>
              <a:rPr lang="pl-PL" dirty="0"/>
              <a:t>w EXIF (</a:t>
            </a:r>
            <a:r>
              <a:rPr lang="pl-PL" dirty="0" err="1"/>
              <a:t>Exchangeable</a:t>
            </a:r>
            <a:r>
              <a:rPr lang="pl-PL" dirty="0"/>
              <a:t> Image File Profile)  bywa zapisana data wykonania zdjęcia, jego lokalizacja, dane sprzętu, jakim fotografia została zrobiona, czy użyta została lampa błyskowa itp.</a:t>
            </a:r>
          </a:p>
          <a:p>
            <a:r>
              <a:rPr lang="pl-PL" dirty="0"/>
              <a:t>dlaczego „bywa”? Bo nie wszystkie aparaty zapisują np. dane GPS. A poza tym – niektórzy twórcy/media wykasowują dane EXIF przed publikacją</a:t>
            </a:r>
          </a:p>
        </p:txBody>
      </p:sp>
    </p:spTree>
    <p:extLst>
      <p:ext uri="{BB962C8B-B14F-4D97-AF65-F5344CB8AC3E}">
        <p14:creationId xmlns:p14="http://schemas.microsoft.com/office/powerpoint/2010/main" val="309929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l-PL" dirty="0"/>
              <a:t>Jak działa </a:t>
            </a:r>
            <a:r>
              <a:rPr lang="pl-PL" dirty="0" err="1"/>
              <a:t>Verexif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1. Wejdź na stronę </a:t>
            </a:r>
            <a:r>
              <a:rPr lang="pl-PL" u="sng" dirty="0">
                <a:hlinkClick r:id="rId2"/>
              </a:rPr>
              <a:t>http://www.verexif.com/en/</a:t>
            </a:r>
            <a:endParaRPr lang="pl-PL" u="sng" dirty="0"/>
          </a:p>
          <a:p>
            <a:pPr marL="0" indent="0">
              <a:buNone/>
            </a:pPr>
            <a:r>
              <a:rPr lang="pl-PL" dirty="0"/>
              <a:t>2. Wstaw adres URL obrazu lub załaduj plik bezpośrednio ze swojego komputera; kliknij „</a:t>
            </a:r>
            <a:r>
              <a:rPr lang="pl-PL" dirty="0" err="1"/>
              <a:t>View</a:t>
            </a:r>
            <a:r>
              <a:rPr lang="pl-PL" dirty="0"/>
              <a:t> </a:t>
            </a:r>
            <a:r>
              <a:rPr lang="pl-PL" dirty="0" err="1"/>
              <a:t>Exif</a:t>
            </a:r>
            <a:r>
              <a:rPr lang="pl-PL" dirty="0"/>
              <a:t>”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3. Sprawdź wyniki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612" y="3293530"/>
            <a:ext cx="7177125" cy="21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10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54" y="939724"/>
            <a:ext cx="8434106" cy="53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24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79" y="500062"/>
            <a:ext cx="10515600" cy="1325563"/>
          </a:xfrm>
        </p:spPr>
        <p:txBody>
          <a:bodyPr/>
          <a:lstStyle/>
          <a:p>
            <a:r>
              <a:rPr lang="pl-PL" dirty="0"/>
              <a:t>Potrzebujesz dogłębniejszej analizy?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Sprawdź aplikację </a:t>
            </a:r>
            <a:r>
              <a:rPr lang="pl-PL" dirty="0" err="1"/>
              <a:t>Fotoforensics</a:t>
            </a:r>
            <a:r>
              <a:rPr lang="pl-PL" dirty="0"/>
              <a:t> (</a:t>
            </a:r>
            <a:r>
              <a:rPr lang="pl-PL" dirty="0">
                <a:hlinkClick r:id="rId2"/>
              </a:rPr>
              <a:t>www.fotoforensics.com</a:t>
            </a:r>
            <a:r>
              <a:rPr lang="pl-PL" dirty="0"/>
              <a:t>) – oprócz wielu ciekawych funkcji, pozwoli ona również sprawdzić, czy zdjęcie było modyfikowane. </a:t>
            </a:r>
          </a:p>
          <a:p>
            <a:pPr marL="0" indent="0">
              <a:buNone/>
            </a:pPr>
            <a:r>
              <a:rPr lang="pl-PL" dirty="0"/>
              <a:t>Często zobaczysz, w którym miejscu była zmiana dokonana.</a:t>
            </a:r>
          </a:p>
          <a:p>
            <a:pPr marL="0" indent="0">
              <a:buNone/>
            </a:pPr>
            <a:r>
              <a:rPr lang="pl-PL" dirty="0"/>
              <a:t>Czasem – dowiesz się, co zostało dodane lub usunięte.</a:t>
            </a:r>
          </a:p>
        </p:txBody>
      </p:sp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617" y="4244572"/>
            <a:ext cx="6949352" cy="167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3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pl-PL" dirty="0"/>
              <a:t>Dezinformacja za pomocą filmu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Filmy-montaże, ingerencja w zawartość (podobnie jak w obrazach/zdjęciach)</a:t>
            </a:r>
          </a:p>
          <a:p>
            <a:r>
              <a:rPr lang="pl-PL" dirty="0"/>
              <a:t>Wykorzystywanie starych nagrań do ilustracji nowych wiadomości lub odwrotnie</a:t>
            </a:r>
          </a:p>
          <a:p>
            <a:r>
              <a:rPr lang="pl-PL" dirty="0"/>
              <a:t>Wykorzystywanie filmów nakręconych w miejscu A do ilustracji wydarzeń w miejscu B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3627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/>
              <a:t>YouTube Data Viewer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Narzędzie pozwalające na poznanie szczegółów filmu – daty i godziny (czasem i godzina jest ważna!), jego opisu, długości itd.</a:t>
            </a:r>
          </a:p>
          <a:p>
            <a:r>
              <a:rPr lang="pl-PL" dirty="0"/>
              <a:t>Utworzone dla </a:t>
            </a:r>
            <a:r>
              <a:rPr lang="pl-PL" dirty="0" err="1"/>
              <a:t>Amnesty</a:t>
            </a:r>
            <a:r>
              <a:rPr lang="pl-PL" dirty="0"/>
              <a:t> International, która potrzebuje narzędzia, aby oceniać wiarygodność nadsyłanych filmów dokumentujących np. łamanie praw człowieka</a:t>
            </a:r>
          </a:p>
          <a:p>
            <a:r>
              <a:rPr lang="pl-PL" dirty="0"/>
              <a:t>Pozwala przeglądać materiały z serwisu </a:t>
            </a:r>
            <a:r>
              <a:rPr lang="pl-PL" dirty="0" err="1"/>
              <a:t>Youtube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169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36643"/>
            <a:ext cx="10515600" cy="1325563"/>
          </a:xfrm>
        </p:spPr>
        <p:txBody>
          <a:bodyPr/>
          <a:lstStyle/>
          <a:p>
            <a:r>
              <a:rPr lang="pl-PL" dirty="0"/>
              <a:t>Jak działa </a:t>
            </a:r>
            <a:r>
              <a:rPr lang="pl-PL" dirty="0" err="1"/>
              <a:t>Youtube</a:t>
            </a:r>
            <a:r>
              <a:rPr lang="pl-PL" dirty="0"/>
              <a:t> Data Viewer?	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60665"/>
            <a:ext cx="10258586" cy="4692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1. Wejdź na stronę </a:t>
            </a:r>
            <a:r>
              <a:rPr lang="pl-PL" dirty="0">
                <a:hlinkClick r:id="rId2"/>
              </a:rPr>
              <a:t>https://citizenevidence.amnestyusa.org/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2. Wstaw adres interesującego Cię filmu z serwisu </a:t>
            </a:r>
            <a:r>
              <a:rPr lang="pl-PL" dirty="0" err="1"/>
              <a:t>Youtube</a:t>
            </a:r>
            <a:r>
              <a:rPr lang="pl-PL" dirty="0"/>
              <a:t> i kliknij „Go”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3. Sprawdź wynik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228" y="2529444"/>
            <a:ext cx="5307365" cy="29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62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121" y="1201202"/>
            <a:ext cx="4779715" cy="504773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628492" y="1272671"/>
            <a:ext cx="16862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Informacja zawarta w opisie filmu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3253839" y="1741747"/>
            <a:ext cx="938151" cy="6056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8824836" y="3657600"/>
            <a:ext cx="1983179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Data i godzina umieszczenia filmu</a:t>
            </a:r>
          </a:p>
        </p:txBody>
      </p:sp>
      <p:cxnSp>
        <p:nvCxnSpPr>
          <p:cNvPr id="9" name="Łącznik prosty ze strzałką 8"/>
          <p:cNvCxnSpPr/>
          <p:nvPr/>
        </p:nvCxnSpPr>
        <p:spPr>
          <a:xfrm flipH="1" flipV="1">
            <a:off x="6672433" y="4086519"/>
            <a:ext cx="2095995" cy="59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3253884" y="4603845"/>
            <a:ext cx="748145" cy="11875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1311583" y="3725070"/>
            <a:ext cx="1947553" cy="2066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miniatury z filmu (wybrane elementy), które można przejrzeć metodą </a:t>
            </a:r>
            <a:r>
              <a:rPr lang="pl-PL" dirty="0" err="1"/>
              <a:t>reverse</a:t>
            </a:r>
            <a:r>
              <a:rPr lang="pl-PL" dirty="0"/>
              <a:t> image </a:t>
            </a:r>
            <a:r>
              <a:rPr lang="pl-PL" dirty="0" err="1"/>
              <a:t>seacrh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422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pl-PL" dirty="0" err="1"/>
              <a:t>Geo</a:t>
            </a:r>
            <a:r>
              <a:rPr lang="pl-PL" dirty="0"/>
              <a:t> </a:t>
            </a:r>
            <a:r>
              <a:rPr lang="pl-PL" dirty="0" err="1"/>
              <a:t>Search</a:t>
            </a:r>
            <a:r>
              <a:rPr lang="pl-PL" dirty="0"/>
              <a:t> </a:t>
            </a:r>
            <a:r>
              <a:rPr lang="pl-PL" dirty="0" err="1"/>
              <a:t>Tool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Narzędzie łączące analizę filmu i lokalizacji</a:t>
            </a:r>
          </a:p>
          <a:p>
            <a:r>
              <a:rPr lang="pl-PL" dirty="0"/>
              <a:t>Pozwala wyszukać filmy powiązane z wybraną lokalizacją</a:t>
            </a:r>
          </a:p>
          <a:p>
            <a:r>
              <a:rPr lang="pl-PL" dirty="0"/>
              <a:t>Umożliwia weryfikację prawdziwości materiału – np. jeśli znajduję film nakręcony w mojej okolicy lub chwilę temu zamieszczony, a opis wskazuje, że chwilę został nakręcony w Ameryce Południowej, to czujność powinna wzrosnąć.</a:t>
            </a:r>
          </a:p>
        </p:txBody>
      </p:sp>
    </p:spTree>
    <p:extLst>
      <p:ext uri="{BB962C8B-B14F-4D97-AF65-F5344CB8AC3E}">
        <p14:creationId xmlns:p14="http://schemas.microsoft.com/office/powerpoint/2010/main" val="59350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6325" y="520108"/>
            <a:ext cx="10515600" cy="1325563"/>
          </a:xfrm>
        </p:spPr>
        <p:txBody>
          <a:bodyPr/>
          <a:lstStyle/>
          <a:p>
            <a:r>
              <a:rPr lang="pl-PL" dirty="0"/>
              <a:t>Jak działa </a:t>
            </a:r>
            <a:r>
              <a:rPr lang="pl-PL" dirty="0" err="1"/>
              <a:t>Geo</a:t>
            </a:r>
            <a:r>
              <a:rPr lang="pl-PL" dirty="0"/>
              <a:t> </a:t>
            </a:r>
            <a:r>
              <a:rPr lang="pl-PL" dirty="0" err="1"/>
              <a:t>Search</a:t>
            </a:r>
            <a:r>
              <a:rPr lang="pl-PL" dirty="0"/>
              <a:t> </a:t>
            </a:r>
            <a:r>
              <a:rPr lang="pl-PL" dirty="0" err="1"/>
              <a:t>Tool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0075" y="1420411"/>
            <a:ext cx="10125811" cy="505788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pl-PL" sz="2400" dirty="0"/>
              <a:t>Wejdź na stronę </a:t>
            </a:r>
            <a:r>
              <a:rPr lang="pl-PL" sz="2400" u="sng" dirty="0">
                <a:hlinkClick r:id="rId2"/>
              </a:rPr>
              <a:t>https://youtube.github.io/geo-search-tool/search.html</a:t>
            </a:r>
            <a:endParaRPr lang="pl-PL" sz="2400" u="sng" dirty="0"/>
          </a:p>
          <a:p>
            <a:pPr marL="514350" indent="-514350">
              <a:buAutoNum type="arabicPeriod"/>
            </a:pPr>
            <a:r>
              <a:rPr lang="pl-PL" sz="2400" dirty="0"/>
              <a:t>Określ interesującą Cię lokalizację i zakres czasowy zamieszczenia filmów i kliknij „</a:t>
            </a:r>
            <a:r>
              <a:rPr lang="pl-PL" sz="2400" dirty="0" err="1"/>
              <a:t>Search</a:t>
            </a:r>
            <a:r>
              <a:rPr lang="pl-PL" sz="2400" dirty="0"/>
              <a:t>”.</a:t>
            </a:r>
          </a:p>
          <a:p>
            <a:pPr marL="514350" indent="-514350">
              <a:buAutoNum type="arabicPeriod"/>
            </a:pPr>
            <a:endParaRPr lang="pl-PL" sz="2400" dirty="0"/>
          </a:p>
          <a:p>
            <a:pPr marL="514350" indent="-514350">
              <a:buAutoNum type="arabicPeriod"/>
            </a:pPr>
            <a:endParaRPr lang="pl-PL" sz="2400" dirty="0"/>
          </a:p>
          <a:p>
            <a:pPr marL="514350" indent="-514350">
              <a:buAutoNum type="arabicPeriod"/>
            </a:pPr>
            <a:endParaRPr lang="pl-PL" sz="2400" dirty="0"/>
          </a:p>
          <a:p>
            <a:pPr marL="514350" indent="-514350">
              <a:buAutoNum type="arabicPeriod"/>
            </a:pPr>
            <a:endParaRPr lang="pl-PL" sz="2400" dirty="0"/>
          </a:p>
          <a:p>
            <a:pPr marL="514350" indent="-514350">
              <a:buAutoNum type="arabicPeriod"/>
            </a:pPr>
            <a:endParaRPr lang="pl-PL" sz="2400" dirty="0"/>
          </a:p>
          <a:p>
            <a:pPr marL="514350" indent="-514350">
              <a:buAutoNum type="arabicPeriod"/>
            </a:pPr>
            <a:endParaRPr lang="pl-PL" sz="2400" dirty="0"/>
          </a:p>
          <a:p>
            <a:pPr marL="514350" indent="-514350">
              <a:buAutoNum type="arabicPeriod"/>
            </a:pPr>
            <a:endParaRPr lang="pl-PL" sz="2400" dirty="0"/>
          </a:p>
          <a:p>
            <a:pPr marL="514350" indent="-514350">
              <a:buAutoNum type="arabicPeriod"/>
            </a:pPr>
            <a:endParaRPr lang="pl-PL" sz="2400" dirty="0"/>
          </a:p>
          <a:p>
            <a:pPr marL="514350" indent="-514350">
              <a:buAutoNum type="arabicPeriod"/>
            </a:pPr>
            <a:endParaRPr lang="pl-PL" sz="2400" dirty="0"/>
          </a:p>
          <a:p>
            <a:pPr marL="514350" indent="-514350">
              <a:buAutoNum type="arabicPeriod"/>
            </a:pPr>
            <a:r>
              <a:rPr lang="pl-PL" sz="2400" dirty="0"/>
              <a:t>Sprawdź wynik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127" y="2520571"/>
            <a:ext cx="6944910" cy="314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0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Aplikacje w poszukiwaniu prawdy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6412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838696" y="1272067"/>
            <a:ext cx="775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Rezultat?</a:t>
            </a:r>
          </a:p>
          <a:p>
            <a:endParaRPr lang="pl-PL" dirty="0"/>
          </a:p>
          <a:p>
            <a:r>
              <a:rPr lang="pl-PL" dirty="0"/>
              <a:t>Fragment mapy Google z wybranej lokalizacji z zaznaczonymi miejscami powiązanymi z filmami. Klikasz na numer lub linka – oglądasz film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388" y="2640738"/>
            <a:ext cx="9941223" cy="294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1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0074"/>
            <a:ext cx="10515600" cy="1325563"/>
          </a:xfrm>
        </p:spPr>
        <p:txBody>
          <a:bodyPr/>
          <a:lstStyle/>
          <a:p>
            <a:r>
              <a:rPr lang="pl-PL" dirty="0"/>
              <a:t>Dezinformacja poprzez „zacieranie przeszłości”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21571"/>
            <a:ext cx="10515600" cy="2560395"/>
          </a:xfrm>
        </p:spPr>
        <p:txBody>
          <a:bodyPr/>
          <a:lstStyle/>
          <a:p>
            <a:r>
              <a:rPr lang="pl-PL" dirty="0"/>
              <a:t>Usuwania informacji z serwisów, które wcześniej istniały</a:t>
            </a:r>
          </a:p>
          <a:p>
            <a:r>
              <a:rPr lang="pl-PL" dirty="0"/>
              <a:t>Przebudowa serwisów w celu „zakrycia” usuwanych wiadomości</a:t>
            </a:r>
          </a:p>
          <a:p>
            <a:r>
              <a:rPr lang="pl-PL" dirty="0"/>
              <a:t>Nieintencjonalne „zacieranie przeszłości” poprzez aktualizacje, modyfikacje itp. serwisów online</a:t>
            </a:r>
          </a:p>
        </p:txBody>
      </p:sp>
    </p:spTree>
    <p:extLst>
      <p:ext uri="{BB962C8B-B14F-4D97-AF65-F5344CB8AC3E}">
        <p14:creationId xmlns:p14="http://schemas.microsoft.com/office/powerpoint/2010/main" val="664477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l-PL" dirty="0"/>
              <a:t>Archive.org/</a:t>
            </a:r>
            <a:r>
              <a:rPr lang="pl-PL" dirty="0" err="1"/>
              <a:t>Wayback</a:t>
            </a:r>
            <a:r>
              <a:rPr lang="pl-PL" dirty="0"/>
              <a:t> Machine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85860"/>
          </a:xfrm>
        </p:spPr>
        <p:txBody>
          <a:bodyPr/>
          <a:lstStyle/>
          <a:p>
            <a:r>
              <a:rPr lang="pl-PL" dirty="0"/>
              <a:t>Narzędzie pozwalające sprawdzić, jak wyglądała strona internetowa, serwis, konkretna wiadomość w przeszłości</a:t>
            </a:r>
          </a:p>
          <a:p>
            <a:r>
              <a:rPr lang="pl-PL" dirty="0"/>
              <a:t>Aplikacja zachowuje w pamięci stare wersje stron www i pozwala do nich docierać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4771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551485"/>
            <a:ext cx="10515600" cy="1325563"/>
          </a:xfrm>
        </p:spPr>
        <p:txBody>
          <a:bodyPr/>
          <a:lstStyle/>
          <a:p>
            <a:r>
              <a:rPr lang="pl-PL" dirty="0"/>
              <a:t>Jak działa Archive.org/</a:t>
            </a:r>
            <a:r>
              <a:rPr lang="pl-PL" dirty="0" err="1"/>
              <a:t>Wayback</a:t>
            </a:r>
            <a:r>
              <a:rPr lang="pl-PL" dirty="0"/>
              <a:t> Machine?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472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1. Wejdź na stronę  </a:t>
            </a:r>
            <a:r>
              <a:rPr lang="pl-PL" u="sng" dirty="0">
                <a:hlinkClick r:id="rId2"/>
              </a:rPr>
              <a:t>www.archive.org/web</a:t>
            </a:r>
            <a:endParaRPr lang="pl-PL" u="sng" dirty="0"/>
          </a:p>
          <a:p>
            <a:pPr marL="0" indent="0">
              <a:buNone/>
            </a:pPr>
            <a:r>
              <a:rPr lang="pl-PL" dirty="0"/>
              <a:t>2. Wpisz adres strony, której stare wersje chcesz obejrzeć, i kliknij „</a:t>
            </a:r>
            <a:r>
              <a:rPr lang="pl-PL" dirty="0" err="1"/>
              <a:t>Browse</a:t>
            </a:r>
            <a:r>
              <a:rPr lang="pl-PL" dirty="0"/>
              <a:t> </a:t>
            </a:r>
            <a:r>
              <a:rPr lang="pl-PL" dirty="0" err="1"/>
              <a:t>history</a:t>
            </a:r>
            <a:r>
              <a:rPr lang="pl-PL" dirty="0"/>
              <a:t>”, czyli przeglądaj historię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3. Sprawdź wynik</a:t>
            </a:r>
          </a:p>
        </p:txBody>
      </p:sp>
      <p:pic>
        <p:nvPicPr>
          <p:cNvPr id="4" name="Obraz 3"/>
          <p:cNvPicPr/>
          <p:nvPr/>
        </p:nvPicPr>
        <p:blipFill>
          <a:blip r:embed="rId3"/>
          <a:stretch>
            <a:fillRect/>
          </a:stretch>
        </p:blipFill>
        <p:spPr>
          <a:xfrm>
            <a:off x="411488" y="3254034"/>
            <a:ext cx="11369023" cy="149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96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89694" y="852407"/>
            <a:ext cx="7312077" cy="391380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887171" y="4766210"/>
            <a:ext cx="93655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Jeśli chcesz np. obejrzeć stare wersje strony FRSI, wybierz z jakiego dnia wersje Cię interesuje i wejdź w szczegóły!</a:t>
            </a:r>
          </a:p>
          <a:p>
            <a:endParaRPr lang="pl-PL" dirty="0"/>
          </a:p>
          <a:p>
            <a:r>
              <a:rPr lang="pl-PL" dirty="0"/>
              <a:t>Nie masz możliwości obejrzenia wyników dla każdego dnia, bo nie codziennie boty archiwizujące odwiedzają dany serwis.</a:t>
            </a:r>
          </a:p>
        </p:txBody>
      </p:sp>
    </p:spTree>
    <p:extLst>
      <p:ext uri="{BB962C8B-B14F-4D97-AF65-F5344CB8AC3E}">
        <p14:creationId xmlns:p14="http://schemas.microsoft.com/office/powerpoint/2010/main" val="698209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03018"/>
            <a:ext cx="10515600" cy="1325563"/>
          </a:xfrm>
        </p:spPr>
        <p:txBody>
          <a:bodyPr/>
          <a:lstStyle/>
          <a:p>
            <a:r>
              <a:rPr lang="pl-PL" dirty="0"/>
              <a:t>Ocena wiarygodności osób/autorów informacji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28581"/>
            <a:ext cx="10515600" cy="3040843"/>
          </a:xfrm>
        </p:spPr>
        <p:txBody>
          <a:bodyPr/>
          <a:lstStyle/>
          <a:p>
            <a:r>
              <a:rPr lang="pl-PL" dirty="0"/>
              <a:t>Czy autor jest prawdziwym człowiekiem czy botem lub fałszywym/sztucznym profilem/kontem?</a:t>
            </a:r>
          </a:p>
          <a:p>
            <a:r>
              <a:rPr lang="pl-PL" dirty="0"/>
              <a:t>Czy autor ma powiązania służbowe, prywatne, społeczne z osobami, o których publikuje informacje (i jak to wpływa na wiarygodność)?</a:t>
            </a:r>
          </a:p>
          <a:p>
            <a:r>
              <a:rPr lang="pl-PL" dirty="0"/>
              <a:t>Czym zajmuje się autor informacji, czy jest wiarygodnym źródłem z uwagi na wiedzę, doświadczenie</a:t>
            </a:r>
          </a:p>
        </p:txBody>
      </p:sp>
    </p:spTree>
    <p:extLst>
      <p:ext uri="{BB962C8B-B14F-4D97-AF65-F5344CB8AC3E}">
        <p14:creationId xmlns:p14="http://schemas.microsoft.com/office/powerpoint/2010/main" val="1672769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l-PL" dirty="0"/>
              <a:t>Facebook </a:t>
            </a:r>
            <a:r>
              <a:rPr lang="pl-PL" dirty="0" err="1"/>
              <a:t>Graph</a:t>
            </a:r>
            <a:r>
              <a:rPr lang="pl-PL" dirty="0"/>
              <a:t> </a:t>
            </a:r>
            <a:r>
              <a:rPr lang="pl-PL" dirty="0" err="1"/>
              <a:t>Search</a:t>
            </a:r>
            <a:r>
              <a:rPr lang="pl-PL" dirty="0"/>
              <a:t> Generator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25776"/>
          </a:xfrm>
        </p:spPr>
        <p:txBody>
          <a:bodyPr/>
          <a:lstStyle/>
          <a:p>
            <a:r>
              <a:rPr lang="pl-PL" dirty="0"/>
              <a:t>Umożliwia analizę aktywności użytkowników Facebooka</a:t>
            </a:r>
          </a:p>
          <a:p>
            <a:r>
              <a:rPr lang="pl-PL" dirty="0"/>
              <a:t>Pozwala dostrzec pewne powiązania między użytkownikami Facebooka</a:t>
            </a:r>
          </a:p>
        </p:txBody>
      </p:sp>
    </p:spTree>
    <p:extLst>
      <p:ext uri="{BB962C8B-B14F-4D97-AF65-F5344CB8AC3E}">
        <p14:creationId xmlns:p14="http://schemas.microsoft.com/office/powerpoint/2010/main" val="578023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05375"/>
            <a:ext cx="10515600" cy="1325563"/>
          </a:xfrm>
        </p:spPr>
        <p:txBody>
          <a:bodyPr/>
          <a:lstStyle/>
          <a:p>
            <a:r>
              <a:rPr lang="pl-PL" dirty="0"/>
              <a:t>Jak działa Facebook </a:t>
            </a:r>
            <a:r>
              <a:rPr lang="pl-PL" dirty="0" err="1"/>
              <a:t>Graph</a:t>
            </a:r>
            <a:r>
              <a:rPr lang="pl-PL" dirty="0"/>
              <a:t> </a:t>
            </a:r>
            <a:r>
              <a:rPr lang="pl-PL" dirty="0" err="1"/>
              <a:t>Search</a:t>
            </a:r>
            <a:r>
              <a:rPr lang="pl-PL" dirty="0"/>
              <a:t> Generator?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48259" y="1642404"/>
            <a:ext cx="9695481" cy="401723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Zanim zaczniesz, wejdź na swoje konto na Facebooku i zmień ustawienia języka na angielski – bez tego aplikacja nie zadziała</a:t>
            </a:r>
          </a:p>
          <a:p>
            <a:pPr marL="514350" indent="-514350">
              <a:buAutoNum type="arabicPeriod"/>
            </a:pPr>
            <a:r>
              <a:rPr lang="pl-PL" dirty="0"/>
              <a:t>Wejdź na stronę </a:t>
            </a:r>
            <a:r>
              <a:rPr lang="pl-PL" u="sng" dirty="0">
                <a:hlinkClick r:id="rId2"/>
              </a:rPr>
              <a:t>http://graph.tips/beta/</a:t>
            </a:r>
            <a:r>
              <a:rPr lang="pl-PL" dirty="0"/>
              <a:t> - to wersja beta, coś się jeszcze może zmienić</a:t>
            </a:r>
          </a:p>
          <a:p>
            <a:pPr marL="514350" indent="-514350">
              <a:buAutoNum type="arabicPeriod"/>
            </a:pPr>
            <a:r>
              <a:rPr lang="pl-PL" dirty="0"/>
              <a:t>Wybierz osobę, której aktywność chcesz analizować. Uwaga, potrzebna jest nazwa użytkownika Facebooka, a nie jego/jej imię i nazwisko</a:t>
            </a:r>
          </a:p>
          <a:p>
            <a:pPr marL="514350" indent="-514350">
              <a:buAutoNum type="arabicPeriod"/>
            </a:pPr>
            <a:r>
              <a:rPr lang="pl-PL" dirty="0"/>
              <a:t>Znajdziesz ją w pasku przeglądarki, gdy wejdziesz na profil wybranej osoby: </a:t>
            </a:r>
          </a:p>
        </p:txBody>
      </p:sp>
      <p:pic>
        <p:nvPicPr>
          <p:cNvPr id="4" name="Obraz 3"/>
          <p:cNvPicPr/>
          <p:nvPr/>
        </p:nvPicPr>
        <p:blipFill>
          <a:blip r:embed="rId3"/>
          <a:stretch>
            <a:fillRect/>
          </a:stretch>
        </p:blipFill>
        <p:spPr>
          <a:xfrm>
            <a:off x="4339525" y="5109867"/>
            <a:ext cx="5402078" cy="67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61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56219"/>
            <a:ext cx="10515600" cy="1325563"/>
          </a:xfrm>
        </p:spPr>
        <p:txBody>
          <a:bodyPr/>
          <a:lstStyle/>
          <a:p>
            <a:r>
              <a:rPr lang="pl-PL" dirty="0"/>
              <a:t>Jak działa Facebook </a:t>
            </a:r>
            <a:r>
              <a:rPr lang="pl-PL" dirty="0" err="1"/>
              <a:t>Graph</a:t>
            </a:r>
            <a:r>
              <a:rPr lang="pl-PL" dirty="0"/>
              <a:t> </a:t>
            </a:r>
            <a:r>
              <a:rPr lang="pl-PL" dirty="0" err="1"/>
              <a:t>Search</a:t>
            </a:r>
            <a:r>
              <a:rPr lang="pl-PL" dirty="0"/>
              <a:t> Generator?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1327" y="14747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5. Wpisz dane osoby i zabierz się za analizę</a:t>
            </a:r>
          </a:p>
          <a:p>
            <a:pPr marL="0" indent="0">
              <a:buNone/>
            </a:pPr>
            <a:r>
              <a:rPr lang="pl-PL" sz="2400" dirty="0"/>
              <a:t>6. Masz wiele różnych opcji, do samodzielnej eksploracji, ale zacznij od podstaw:</a:t>
            </a:r>
          </a:p>
          <a:p>
            <a:r>
              <a:rPr lang="pl-PL" sz="2400" dirty="0"/>
              <a:t>wybierz (punkt 1) aktywność, jaką chcesz monitorować (tu – posty napisane przez daną osobę i te, w których była oznaczona)</a:t>
            </a:r>
          </a:p>
          <a:p>
            <a:r>
              <a:rPr lang="pl-PL" sz="2400" dirty="0"/>
              <a:t>określ, czy dotyczyć ma ona tylko osoby analizowanej czy też również jej przyjaciół (punkt 2)</a:t>
            </a:r>
          </a:p>
          <a:p>
            <a:r>
              <a:rPr lang="pl-PL" sz="2400" dirty="0"/>
              <a:t>wybierz, czyją aktywność monitorujesz (ważne wówczas, gdy masz kilka osób do zbadania)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Obraz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86739" y="4720430"/>
            <a:ext cx="8264185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44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992" y="870663"/>
            <a:ext cx="4051459" cy="511667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211283" y="1586168"/>
            <a:ext cx="34082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Wynik?</a:t>
            </a:r>
          </a:p>
          <a:p>
            <a:r>
              <a:rPr lang="pl-PL" dirty="0"/>
              <a:t>Lista postów z „bohaterką badania” w roli głównej. Można przejrzeć, zorientować się, na jakie tematy pisze i sprawdzić np., czy: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Jest aktywna w temacie, który badamy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Jest bezstronna lub stronnicza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Jest oznaczana przez osoby, które mają związek z badaną informacją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Itp.</a:t>
            </a:r>
          </a:p>
        </p:txBody>
      </p:sp>
    </p:spTree>
    <p:extLst>
      <p:ext uri="{BB962C8B-B14F-4D97-AF65-F5344CB8AC3E}">
        <p14:creationId xmlns:p14="http://schemas.microsoft.com/office/powerpoint/2010/main" val="287376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8828" y="3381292"/>
            <a:ext cx="10515600" cy="53756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Co zrobić, gdy podejrzewasz, że informacja może być nieprawdziwa?</a:t>
            </a:r>
          </a:p>
        </p:txBody>
      </p:sp>
    </p:spTree>
    <p:extLst>
      <p:ext uri="{BB962C8B-B14F-4D97-AF65-F5344CB8AC3E}">
        <p14:creationId xmlns:p14="http://schemas.microsoft.com/office/powerpoint/2010/main" val="139775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6689" y="605375"/>
            <a:ext cx="10515600" cy="1325563"/>
          </a:xfrm>
        </p:spPr>
        <p:txBody>
          <a:bodyPr/>
          <a:lstStyle/>
          <a:p>
            <a:r>
              <a:rPr lang="pl-PL" dirty="0" err="1"/>
              <a:t>Botometer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Aplikacja pozwalająca ocenić, czy konto na </a:t>
            </a:r>
            <a:r>
              <a:rPr lang="pl-PL" dirty="0" err="1"/>
              <a:t>Twitterze</a:t>
            </a:r>
            <a:r>
              <a:rPr lang="pl-PL" dirty="0"/>
              <a:t> jest prawdziwe, czy sztuczne, automatyczne (zarządzane przez bota)</a:t>
            </a:r>
          </a:p>
          <a:p>
            <a:r>
              <a:rPr lang="pl-PL" dirty="0"/>
              <a:t>Narzędzie bada aktywność konta, intensywność kontaktów, liczbę i jakość osób obserwujących, a w wersji angielskojęzycznej również używany język</a:t>
            </a:r>
          </a:p>
        </p:txBody>
      </p:sp>
    </p:spTree>
    <p:extLst>
      <p:ext uri="{BB962C8B-B14F-4D97-AF65-F5344CB8AC3E}">
        <p14:creationId xmlns:p14="http://schemas.microsoft.com/office/powerpoint/2010/main" val="407489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działa </a:t>
            </a:r>
            <a:r>
              <a:rPr lang="pl-PL" dirty="0" err="1"/>
              <a:t>Botometer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pl-PL" dirty="0"/>
              <a:t>Wejdź na stronę </a:t>
            </a:r>
            <a:r>
              <a:rPr lang="pl-PL" u="sng" dirty="0">
                <a:hlinkClick r:id="rId2"/>
              </a:rPr>
              <a:t>https://botometer.iuni.iu.edu/</a:t>
            </a:r>
            <a:endParaRPr lang="pl-PL" u="sng" dirty="0"/>
          </a:p>
          <a:p>
            <a:pPr marL="514350" indent="-514350">
              <a:buAutoNum type="arabicPeriod"/>
            </a:pPr>
            <a:r>
              <a:rPr lang="pl-PL" dirty="0"/>
              <a:t>Zaloguj się na swoje konto na </a:t>
            </a:r>
            <a:r>
              <a:rPr lang="pl-PL" dirty="0" err="1"/>
              <a:t>Twitterze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Wpisz nazwę konta, które chcesz sprawdzić i zdecyduj (a potem kliknij) czy chcesz badać samego użytkownika, czy jego „</a:t>
            </a:r>
            <a:r>
              <a:rPr lang="pl-PL" dirty="0" err="1"/>
              <a:t>followersów</a:t>
            </a:r>
            <a:r>
              <a:rPr lang="pl-PL" dirty="0"/>
              <a:t>” lub przyjaciół.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Sprawdź wynik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020" y="4125917"/>
            <a:ext cx="7793955" cy="137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63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902525" y="2956956"/>
            <a:ext cx="10711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Jeśli „ocena” jest bliska 5, to silna wskazówka, że konto może być fałszywe. Czy tak jest w tym przypadku?</a:t>
            </a:r>
          </a:p>
          <a:p>
            <a:endParaRPr lang="pl-PL" dirty="0"/>
          </a:p>
          <a:p>
            <a:r>
              <a:rPr lang="pl-PL" dirty="0"/>
              <a:t>Tu akurat nie, bo twórcy aplikacji ostrzegają, że w przypadku kont prowadzonych nie przez osoby prywatne, a przez instytucję, wskazania z reguły są błędne.</a:t>
            </a:r>
          </a:p>
          <a:p>
            <a:endParaRPr lang="pl-PL" dirty="0"/>
          </a:p>
          <a:p>
            <a:r>
              <a:rPr lang="pl-PL" dirty="0"/>
              <a:t>To konto należy do Szkoły Podstawowej nr 18 w Elblągu i nie jest kontem fałszywym.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4" y="991673"/>
            <a:ext cx="11001961" cy="107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76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pl-PL" dirty="0"/>
              <a:t>Rejestr.io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Narzędzie pozwalające wyszukać osoby „funkcyjne”, pełniące funkcje zarządcze lub kontrolne w podmiotach zarejestrowanych w KRS (np. fundacje, stowarzyszenia, firmy)</a:t>
            </a:r>
          </a:p>
          <a:p>
            <a:r>
              <a:rPr lang="pl-PL" dirty="0"/>
              <a:t>Aplikacje pokazuje pełnione funkcje oraz inne osoby związane ze wskazanymi podmiotami</a:t>
            </a:r>
          </a:p>
          <a:p>
            <a:r>
              <a:rPr lang="pl-PL" dirty="0"/>
              <a:t>Pozwala na dojrzenie związków „oficjalnych” między różnymi osobami i podmiotami, co może rzucać nowe światło na publikowane przez te osoby informacje</a:t>
            </a:r>
          </a:p>
        </p:txBody>
      </p:sp>
    </p:spTree>
    <p:extLst>
      <p:ext uri="{BB962C8B-B14F-4D97-AF65-F5344CB8AC3E}">
        <p14:creationId xmlns:p14="http://schemas.microsoft.com/office/powerpoint/2010/main" val="2835192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pl-PL" dirty="0"/>
              <a:t>Jak działa Rejestr.io?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Wejdź na stronę </a:t>
            </a:r>
            <a:r>
              <a:rPr lang="pl-PL" dirty="0">
                <a:hlinkClick r:id="rId2"/>
              </a:rPr>
              <a:t>www.rejestr.io</a:t>
            </a:r>
            <a:endParaRPr lang="pl-PL" dirty="0"/>
          </a:p>
          <a:p>
            <a:r>
              <a:rPr lang="pl-PL" dirty="0"/>
              <a:t>Możesz przejrzeć różne bazy danych, tutaj – zapraszamy do wyboru „KRS”</a:t>
            </a:r>
          </a:p>
          <a:p>
            <a:r>
              <a:rPr lang="pl-PL" dirty="0"/>
              <a:t>Wpisz imię i nazwisko osoby, którą chcesz analizować</a:t>
            </a:r>
          </a:p>
          <a:p>
            <a:r>
              <a:rPr lang="pl-PL" dirty="0"/>
              <a:t>Kliknij na wyświetlony wynik</a:t>
            </a:r>
          </a:p>
          <a:p>
            <a:r>
              <a:rPr lang="pl-PL" dirty="0"/>
              <a:t>Poznaj rezultat</a:t>
            </a:r>
          </a:p>
        </p:txBody>
      </p:sp>
    </p:spTree>
    <p:extLst>
      <p:ext uri="{BB962C8B-B14F-4D97-AF65-F5344CB8AC3E}">
        <p14:creationId xmlns:p14="http://schemas.microsoft.com/office/powerpoint/2010/main" val="3916468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02" y="893322"/>
            <a:ext cx="5461793" cy="50077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913911" y="2921330"/>
            <a:ext cx="213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Analizowana osoba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4488873" y="3075709"/>
            <a:ext cx="1389413" cy="1543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8300852" y="2814452"/>
            <a:ext cx="206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92D050"/>
                </a:solidFill>
              </a:rPr>
              <a:t>Instytucje, z którymi osoba jest związana</a:t>
            </a:r>
          </a:p>
        </p:txBody>
      </p:sp>
      <p:cxnSp>
        <p:nvCxnSpPr>
          <p:cNvPr id="9" name="Łącznik prosty ze strzałką 8"/>
          <p:cNvCxnSpPr/>
          <p:nvPr/>
        </p:nvCxnSpPr>
        <p:spPr>
          <a:xfrm flipH="1" flipV="1">
            <a:off x="3550722" y="1959429"/>
            <a:ext cx="4619501" cy="961902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H="1">
            <a:off x="5852557" y="3460783"/>
            <a:ext cx="2578924" cy="107283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7202384" y="966919"/>
            <a:ext cx="2066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Inne osoby (też aktywne pola do dalszego badania) związane ze wskazanymi instytucjami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7998736" y="4423007"/>
            <a:ext cx="2066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Inne osoby (też aktywne pola do dalszego badania) związane ze wskazanymi instytucjami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 flipH="1" flipV="1">
            <a:off x="4695014" y="1607864"/>
            <a:ext cx="2125683" cy="1274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 flipV="1">
            <a:off x="5852557" y="5227975"/>
            <a:ext cx="2125683" cy="1274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18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l-PL" dirty="0"/>
              <a:t>Chcesz poznać więcej takich aplikacji?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64829"/>
          </a:xfrm>
        </p:spPr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Skorzystaj z publikacja/poradnika</a:t>
            </a:r>
          </a:p>
          <a:p>
            <a:pPr marL="0" indent="0" algn="ctr">
              <a:buNone/>
            </a:pPr>
            <a:r>
              <a:rPr lang="pl-PL" dirty="0"/>
              <a:t>Kliknij. Sprawdź. Zrozum</a:t>
            </a:r>
          </a:p>
        </p:txBody>
      </p:sp>
    </p:spTree>
    <p:extLst>
      <p:ext uri="{BB962C8B-B14F-4D97-AF65-F5344CB8AC3E}">
        <p14:creationId xmlns:p14="http://schemas.microsoft.com/office/powerpoint/2010/main" val="27467589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26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6102627" y="1596980"/>
            <a:ext cx="4160195" cy="495899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endParaRPr lang="pl-PL" dirty="0"/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pl-PL" dirty="0"/>
              <a:t>Aktualność informacji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pl-PL" dirty="0"/>
              <a:t>Istotność informacji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pl-PL" dirty="0"/>
              <a:t>Pochodzenie informacji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pl-PL" dirty="0"/>
              <a:t>Precyzyjność i szczegółowość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pl-PL" dirty="0"/>
              <a:t>Przeznaczenie informacji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endParaRPr lang="pl-PL" dirty="0"/>
          </a:p>
          <a:p>
            <a:pPr marL="457200" indent="-457200">
              <a:lnSpc>
                <a:spcPct val="120000"/>
              </a:lnSpc>
              <a:buAutoNum type="arabicPeriod"/>
            </a:pPr>
            <a:endParaRPr lang="pl-PL" dirty="0"/>
          </a:p>
          <a:p>
            <a:pPr marL="457200" indent="-457200">
              <a:lnSpc>
                <a:spcPct val="120000"/>
              </a:lnSpc>
              <a:buAutoNum type="arabicPeriod"/>
            </a:pP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48" y="2176528"/>
            <a:ext cx="4991772" cy="404396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333923" y="1012205"/>
            <a:ext cx="920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Pierwsze zasieki – test CRAAP</a:t>
            </a:r>
          </a:p>
        </p:txBody>
      </p:sp>
    </p:spTree>
    <p:extLst>
      <p:ext uri="{BB962C8B-B14F-4D97-AF65-F5344CB8AC3E}">
        <p14:creationId xmlns:p14="http://schemas.microsoft.com/office/powerpoint/2010/main" val="416919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pl-PL" dirty="0"/>
              <a:t>A gdy zdrowy rozsądek i CRAAP nie starcza?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pl-PL" dirty="0"/>
              <a:t>Aplikacje badające historię zdjęć i materiałów graficznych</a:t>
            </a:r>
          </a:p>
          <a:p>
            <a:pPr marL="514350" indent="-514350">
              <a:buAutoNum type="arabicPeriod"/>
            </a:pPr>
            <a:r>
              <a:rPr lang="pl-PL" dirty="0"/>
              <a:t>Aplikacje badające historię materiałów video</a:t>
            </a:r>
          </a:p>
          <a:p>
            <a:pPr marL="514350" indent="-514350">
              <a:buAutoNum type="arabicPeriod"/>
            </a:pPr>
            <a:r>
              <a:rPr lang="pl-PL" dirty="0"/>
              <a:t>Aplikacje pozwalające zweryfikować informacje dotyczące lokalizacji, położenia, geografii</a:t>
            </a:r>
          </a:p>
          <a:p>
            <a:pPr marL="514350" indent="-514350">
              <a:buAutoNum type="arabicPeriod"/>
            </a:pPr>
            <a:r>
              <a:rPr lang="pl-PL" dirty="0"/>
              <a:t>Aplikacje pozwalające zajrzeć w „archiwa </a:t>
            </a:r>
            <a:r>
              <a:rPr lang="pl-PL" dirty="0" err="1"/>
              <a:t>internetu</a:t>
            </a:r>
            <a:r>
              <a:rPr lang="pl-PL" dirty="0"/>
              <a:t>”</a:t>
            </a:r>
          </a:p>
          <a:p>
            <a:pPr marL="514350" indent="-514350">
              <a:buAutoNum type="arabicPeriod"/>
            </a:pPr>
            <a:r>
              <a:rPr lang="pl-PL" dirty="0"/>
              <a:t>Aplikacje śledzące aktywność osób w mediach społecznościowych</a:t>
            </a:r>
          </a:p>
          <a:p>
            <a:pPr marL="514350" indent="-514350">
              <a:buAutoNum type="arabicPeriod"/>
            </a:pPr>
            <a:r>
              <a:rPr lang="pl-PL" dirty="0"/>
              <a:t>Aplikacje oceniające wiarygodność kont w serwisach społecznościowych</a:t>
            </a:r>
          </a:p>
          <a:p>
            <a:pPr marL="514350" indent="-514350">
              <a:buAutoNum type="arabicPeriod"/>
            </a:pPr>
            <a:r>
              <a:rPr lang="pl-PL" dirty="0"/>
              <a:t>Aplikacje pozwalające poznać powiązania/relacje „służbowe” wybranych osób</a:t>
            </a:r>
          </a:p>
        </p:txBody>
      </p:sp>
    </p:spTree>
    <p:extLst>
      <p:ext uri="{BB962C8B-B14F-4D97-AF65-F5344CB8AC3E}">
        <p14:creationId xmlns:p14="http://schemas.microsoft.com/office/powerpoint/2010/main" val="5187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54061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Dezinformacja przez zdjęcia/obrazy – wybrane formy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492052"/>
            <a:ext cx="10515600" cy="3288816"/>
          </a:xfrm>
        </p:spPr>
        <p:txBody>
          <a:bodyPr/>
          <a:lstStyle/>
          <a:p>
            <a:r>
              <a:rPr lang="pl-PL" dirty="0"/>
              <a:t>Użycie starego zdjęcia do zobrazowania bieżącego wydarzenia</a:t>
            </a:r>
          </a:p>
          <a:p>
            <a:r>
              <a:rPr lang="pl-PL" dirty="0"/>
              <a:t>Użycie bieżącego zdjęcia do zobrazowania wydarzenia z przeszłości</a:t>
            </a:r>
          </a:p>
          <a:p>
            <a:r>
              <a:rPr lang="pl-PL" dirty="0"/>
              <a:t>Użycie zdjęcia obrazującego wydarzenie A do ilustracji wydarzenia B</a:t>
            </a:r>
          </a:p>
          <a:p>
            <a:r>
              <a:rPr lang="pl-PL" dirty="0"/>
              <a:t>Przeróbka zdjęcia – podniesienie „jakości” fotografii</a:t>
            </a:r>
          </a:p>
          <a:p>
            <a:r>
              <a:rPr lang="pl-PL" dirty="0"/>
              <a:t>Przeróbka zdjęcia – usunięcie niechcianego elementu</a:t>
            </a:r>
          </a:p>
          <a:p>
            <a:r>
              <a:rPr lang="pl-PL" dirty="0"/>
              <a:t>Przeróbka zdjęcia – dodanie elementu nieobecnego w rzeczywistości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819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l-PL" dirty="0"/>
              <a:t>TINEYE.COM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proste narzędzie do poznania „historii” zdjęcia,</a:t>
            </a:r>
          </a:p>
          <a:p>
            <a:r>
              <a:rPr lang="pl-PL" dirty="0"/>
              <a:t>funkcja „</a:t>
            </a:r>
            <a:r>
              <a:rPr lang="pl-PL" dirty="0" err="1"/>
              <a:t>reverse</a:t>
            </a:r>
            <a:r>
              <a:rPr lang="pl-PL" dirty="0"/>
              <a:t> image </a:t>
            </a:r>
            <a:r>
              <a:rPr lang="pl-PL" dirty="0" err="1"/>
              <a:t>search</a:t>
            </a:r>
            <a:r>
              <a:rPr lang="pl-PL" dirty="0"/>
              <a:t>” pozwala sprawdzić, czy, kiedy i gdzie dane zdjęcie/obraz już się pojawiło,</a:t>
            </a:r>
          </a:p>
          <a:p>
            <a:r>
              <a:rPr lang="pl-PL" dirty="0"/>
              <a:t>aplikacja przegląda ponad 30 miliardów obrazów/zdjęć</a:t>
            </a:r>
          </a:p>
        </p:txBody>
      </p:sp>
    </p:spTree>
    <p:extLst>
      <p:ext uri="{BB962C8B-B14F-4D97-AF65-F5344CB8AC3E}">
        <p14:creationId xmlns:p14="http://schemas.microsoft.com/office/powerpoint/2010/main" val="2862009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04176"/>
            <a:ext cx="10515600" cy="1078103"/>
          </a:xfrm>
        </p:spPr>
        <p:txBody>
          <a:bodyPr/>
          <a:lstStyle/>
          <a:p>
            <a:r>
              <a:rPr lang="pl-PL" dirty="0"/>
              <a:t>Jak korzystać z </a:t>
            </a:r>
            <a:r>
              <a:rPr lang="pl-PL" dirty="0" err="1"/>
              <a:t>Tineye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pl-PL" dirty="0"/>
              <a:t>Wejdź na stronę </a:t>
            </a:r>
            <a:r>
              <a:rPr lang="pl-PL" dirty="0">
                <a:hlinkClick r:id="rId2"/>
              </a:rPr>
              <a:t>www.tineye.com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Wstaw link do zdjęcia lub załaduj obraz ze swojego komputera, kliknij symbol lupy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3. Sprawdź wyniki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325" y="3375058"/>
            <a:ext cx="6128674" cy="20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5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88" y="970568"/>
            <a:ext cx="5073112" cy="512625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160654" y="970568"/>
            <a:ext cx="44689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Wynik pokazuje, że zdjęcie to pojawiło się w Internecie minimum 27 razy.</a:t>
            </a:r>
          </a:p>
          <a:p>
            <a:endParaRPr lang="pl-PL" dirty="0"/>
          </a:p>
          <a:p>
            <a:r>
              <a:rPr lang="pl-PL" dirty="0"/>
              <a:t>Skorzystaj z rozwijanej listy po lewej stronie, żeby ułożyć wyniki wg kryteriów: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najbardziej podobne do oryginału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najmocniej zmienione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największe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najnowsze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najstarsze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160653" y="4237149"/>
            <a:ext cx="4468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Dzięki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TINEYE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sprawdzisz, czy zdjęcie, które badasz, jest unikalne, kiedy po raz pierwszy pojawiło się w Internecie i czy rzeczywiście przedstawia to, co zapowiedział twórca informacji!</a:t>
            </a:r>
          </a:p>
        </p:txBody>
      </p:sp>
    </p:spTree>
    <p:extLst>
      <p:ext uri="{BB962C8B-B14F-4D97-AF65-F5344CB8AC3E}">
        <p14:creationId xmlns:p14="http://schemas.microsoft.com/office/powerpoint/2010/main" val="15475736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1518</Words>
  <Application>Microsoft Office PowerPoint</Application>
  <PresentationFormat>Panoramiczny</PresentationFormat>
  <Paragraphs>186</Paragraphs>
  <Slides>37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Motyw pakietu Office</vt:lpstr>
      <vt:lpstr>Prezentacja programu PowerPoint</vt:lpstr>
      <vt:lpstr>Aplikacje w poszukiwaniu prawdy</vt:lpstr>
      <vt:lpstr>Prezentacja programu PowerPoint</vt:lpstr>
      <vt:lpstr>Prezentacja programu PowerPoint</vt:lpstr>
      <vt:lpstr>A gdy zdrowy rozsądek i CRAAP nie starcza?</vt:lpstr>
      <vt:lpstr>Dezinformacja przez zdjęcia/obrazy – wybrane formy</vt:lpstr>
      <vt:lpstr>TINEYE.COM</vt:lpstr>
      <vt:lpstr>Jak korzystać z Tineye?</vt:lpstr>
      <vt:lpstr>Prezentacja programu PowerPoint</vt:lpstr>
      <vt:lpstr>VEREXIF.COM</vt:lpstr>
      <vt:lpstr>Jak działa Verexif?</vt:lpstr>
      <vt:lpstr>Prezentacja programu PowerPoint</vt:lpstr>
      <vt:lpstr>Potrzebujesz dogłębniejszej analizy?</vt:lpstr>
      <vt:lpstr>Dezinformacja za pomocą filmu</vt:lpstr>
      <vt:lpstr>YouTube Data Viewer</vt:lpstr>
      <vt:lpstr>Jak działa Youtube Data Viewer? </vt:lpstr>
      <vt:lpstr>Prezentacja programu PowerPoint</vt:lpstr>
      <vt:lpstr>Geo Search Tool</vt:lpstr>
      <vt:lpstr>Jak działa Geo Search Tool?</vt:lpstr>
      <vt:lpstr>Prezentacja programu PowerPoint</vt:lpstr>
      <vt:lpstr>Dezinformacja poprzez „zacieranie przeszłości”</vt:lpstr>
      <vt:lpstr>Archive.org/Wayback Machine</vt:lpstr>
      <vt:lpstr>Jak działa Archive.org/Wayback Machine?</vt:lpstr>
      <vt:lpstr>Prezentacja programu PowerPoint</vt:lpstr>
      <vt:lpstr>Ocena wiarygodności osób/autorów informacji</vt:lpstr>
      <vt:lpstr>Facebook Graph Search Generator</vt:lpstr>
      <vt:lpstr>Jak działa Facebook Graph Search Generator?</vt:lpstr>
      <vt:lpstr>Jak działa Facebook Graph Search Generator?</vt:lpstr>
      <vt:lpstr>Prezentacja programu PowerPoint</vt:lpstr>
      <vt:lpstr>Botometer</vt:lpstr>
      <vt:lpstr>Jak działa Botometer?</vt:lpstr>
      <vt:lpstr>Prezentacja programu PowerPoint</vt:lpstr>
      <vt:lpstr>Rejestr.io</vt:lpstr>
      <vt:lpstr>Jak działa Rejestr.io?</vt:lpstr>
      <vt:lpstr>Prezentacja programu PowerPoint</vt:lpstr>
      <vt:lpstr>Chcesz poznać więcej takich aplikacji?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Aplikacje w poszukiwaniu prawdy</dc:title>
  <dc:creator>Piotr Henzler</dc:creator>
  <cp:lastModifiedBy>Win10</cp:lastModifiedBy>
  <cp:revision>22</cp:revision>
  <dcterms:created xsi:type="dcterms:W3CDTF">2018-09-18T14:57:39Z</dcterms:created>
  <dcterms:modified xsi:type="dcterms:W3CDTF">2018-12-11T00:10:23Z</dcterms:modified>
</cp:coreProperties>
</file>