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373" r:id="rId2"/>
    <p:sldId id="375" r:id="rId3"/>
    <p:sldId id="459" r:id="rId4"/>
    <p:sldId id="454" r:id="rId5"/>
    <p:sldId id="449" r:id="rId6"/>
    <p:sldId id="450" r:id="rId7"/>
    <p:sldId id="509" r:id="rId8"/>
    <p:sldId id="378" r:id="rId9"/>
    <p:sldId id="310" r:id="rId10"/>
    <p:sldId id="511" r:id="rId11"/>
    <p:sldId id="512" r:id="rId12"/>
    <p:sldId id="513" r:id="rId13"/>
    <p:sldId id="514" r:id="rId14"/>
    <p:sldId id="515" r:id="rId15"/>
    <p:sldId id="516" r:id="rId16"/>
    <p:sldId id="517" r:id="rId17"/>
    <p:sldId id="518" r:id="rId18"/>
    <p:sldId id="519" r:id="rId19"/>
    <p:sldId id="520" r:id="rId20"/>
    <p:sldId id="521" r:id="rId21"/>
    <p:sldId id="522" r:id="rId22"/>
    <p:sldId id="504" r:id="rId23"/>
    <p:sldId id="508" r:id="rId24"/>
    <p:sldId id="523" r:id="rId25"/>
    <p:sldId id="524" r:id="rId26"/>
    <p:sldId id="525" r:id="rId27"/>
    <p:sldId id="526" r:id="rId28"/>
    <p:sldId id="527" r:id="rId29"/>
    <p:sldId id="528" r:id="rId30"/>
    <p:sldId id="529" r:id="rId31"/>
    <p:sldId id="530" r:id="rId32"/>
    <p:sldId id="531" r:id="rId33"/>
    <p:sldId id="358" r:id="rId34"/>
    <p:sldId id="506" r:id="rId35"/>
    <p:sldId id="532" r:id="rId36"/>
    <p:sldId id="533" r:id="rId37"/>
    <p:sldId id="534" r:id="rId38"/>
    <p:sldId id="507" r:id="rId39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EC008C"/>
    <a:srgbClr val="00A79D"/>
    <a:srgbClr val="009288"/>
    <a:srgbClr val="00DECE"/>
    <a:srgbClr val="D1DB24"/>
    <a:srgbClr val="FF66FF"/>
    <a:srgbClr val="FFFF66"/>
    <a:srgbClr val="F8A6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6D9F66E-5EB9-4882-86FB-DCBF35E3C3E4}" styleName="Styl pośredni 4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FABFCF23-3B69-468F-B69F-88F6DE6A72F2}" styleName="Styl pośredni 1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82" autoAdjust="0"/>
    <p:restoredTop sz="91474" autoAdjust="0"/>
  </p:normalViewPr>
  <p:slideViewPr>
    <p:cSldViewPr>
      <p:cViewPr>
        <p:scale>
          <a:sx n="60" d="100"/>
          <a:sy n="60" d="100"/>
        </p:scale>
        <p:origin x="-1746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5196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65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EEF346-C560-48BD-904B-E5244E1CE6C1}" type="doc">
      <dgm:prSet loTypeId="urn:microsoft.com/office/officeart/2005/8/layout/cycle6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4945F9DC-4BF7-4828-BED4-D604DDFD1767}">
      <dgm:prSet phldrT="[Tekst]" custT="1"/>
      <dgm:spPr>
        <a:solidFill>
          <a:schemeClr val="accent5"/>
        </a:solidFill>
      </dgm:spPr>
      <dgm:t>
        <a:bodyPr/>
        <a:lstStyle/>
        <a:p>
          <a:r>
            <a:rPr lang="pl-PL" sz="1800" dirty="0" smtClean="0">
              <a:solidFill>
                <a:schemeClr val="tx1">
                  <a:lumMod val="75000"/>
                  <a:lumOff val="25000"/>
                </a:schemeClr>
              </a:solidFill>
            </a:rPr>
            <a:t>Wprowadzenie </a:t>
          </a:r>
        </a:p>
        <a:p>
          <a:r>
            <a:rPr lang="pl-PL" sz="1800" dirty="0" smtClean="0">
              <a:solidFill>
                <a:schemeClr val="tx1">
                  <a:lumMod val="75000"/>
                  <a:lumOff val="25000"/>
                </a:schemeClr>
              </a:solidFill>
            </a:rPr>
            <a:t>(10 min)</a:t>
          </a:r>
          <a:endParaRPr lang="pl-PL" sz="1800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D72FB090-F453-4444-AAEE-F7EEC7AC0865}" type="parTrans" cxnId="{E4357B27-6834-4913-A117-565288D62C52}">
      <dgm:prSet/>
      <dgm:spPr/>
      <dgm:t>
        <a:bodyPr/>
        <a:lstStyle/>
        <a:p>
          <a:endParaRPr lang="pl-PL" sz="1500">
            <a:solidFill>
              <a:schemeClr val="tx1"/>
            </a:solidFill>
          </a:endParaRPr>
        </a:p>
      </dgm:t>
    </dgm:pt>
    <dgm:pt modelId="{265B8B83-0822-4D96-B1EF-D6731681AF58}" type="sibTrans" cxnId="{E4357B27-6834-4913-A117-565288D62C52}">
      <dgm:prSet/>
      <dgm:spPr/>
      <dgm:t>
        <a:bodyPr/>
        <a:lstStyle/>
        <a:p>
          <a:endParaRPr lang="pl-PL" sz="1500">
            <a:solidFill>
              <a:schemeClr val="tx1"/>
            </a:solidFill>
          </a:endParaRPr>
        </a:p>
      </dgm:t>
    </dgm:pt>
    <dgm:pt modelId="{243C9CCF-0945-4E0D-B974-5EABE2863AD7}">
      <dgm:prSet phldrT="[Tekst]" custT="1"/>
      <dgm:spPr>
        <a:solidFill>
          <a:srgbClr val="00A79D"/>
        </a:solidFill>
      </dgm:spPr>
      <dgm:t>
        <a:bodyPr/>
        <a:lstStyle/>
        <a:p>
          <a:r>
            <a:rPr lang="pl-PL" sz="1800" dirty="0" smtClean="0">
              <a:solidFill>
                <a:schemeClr val="tx1">
                  <a:lumMod val="75000"/>
                  <a:lumOff val="25000"/>
                </a:schemeClr>
              </a:solidFill>
            </a:rPr>
            <a:t>Problemy/ potrzeby młodych ludzi w naszej społeczności</a:t>
          </a:r>
        </a:p>
        <a:p>
          <a:r>
            <a:rPr lang="pl-PL" sz="1800" dirty="0" smtClean="0">
              <a:solidFill>
                <a:schemeClr val="tx1">
                  <a:lumMod val="75000"/>
                  <a:lumOff val="25000"/>
                </a:schemeClr>
              </a:solidFill>
            </a:rPr>
            <a:t>(10 min)</a:t>
          </a:r>
          <a:endParaRPr lang="pl-PL" sz="1800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CF6B3ED2-AB0E-4827-98E1-27E316F787BD}" type="parTrans" cxnId="{718DB29E-824D-481E-83B7-D2EE68F4BD4D}">
      <dgm:prSet/>
      <dgm:spPr/>
      <dgm:t>
        <a:bodyPr/>
        <a:lstStyle/>
        <a:p>
          <a:endParaRPr lang="pl-PL" sz="1500">
            <a:solidFill>
              <a:schemeClr val="tx1"/>
            </a:solidFill>
          </a:endParaRPr>
        </a:p>
      </dgm:t>
    </dgm:pt>
    <dgm:pt modelId="{D26EDD2E-EC9C-412C-8BB3-46684FCD95F4}" type="sibTrans" cxnId="{718DB29E-824D-481E-83B7-D2EE68F4BD4D}">
      <dgm:prSet/>
      <dgm:spPr/>
      <dgm:t>
        <a:bodyPr/>
        <a:lstStyle/>
        <a:p>
          <a:endParaRPr lang="pl-PL" sz="1800">
            <a:solidFill>
              <a:schemeClr val="tx1"/>
            </a:solidFill>
          </a:endParaRPr>
        </a:p>
      </dgm:t>
    </dgm:pt>
    <dgm:pt modelId="{A84D8FAB-47FF-42D6-8561-D91283468105}">
      <dgm:prSet phldrT="[Tekst]" custT="1"/>
      <dgm:spPr/>
      <dgm:t>
        <a:bodyPr/>
        <a:lstStyle/>
        <a:p>
          <a:r>
            <a:rPr lang="pl-PL" sz="1800" dirty="0" smtClean="0">
              <a:solidFill>
                <a:schemeClr val="tx1">
                  <a:lumMod val="75000"/>
                  <a:lumOff val="25000"/>
                </a:schemeClr>
              </a:solidFill>
            </a:rPr>
            <a:t>Wykorzystanie </a:t>
          </a:r>
          <a:br>
            <a:rPr lang="pl-PL" sz="1800" dirty="0" smtClean="0">
              <a:solidFill>
                <a:schemeClr val="tx1">
                  <a:lumMod val="75000"/>
                  <a:lumOff val="25000"/>
                </a:schemeClr>
              </a:solidFill>
            </a:rPr>
          </a:br>
          <a:r>
            <a:rPr lang="pl-PL" sz="1800" dirty="0" smtClean="0">
              <a:solidFill>
                <a:schemeClr val="tx1">
                  <a:lumMod val="75000"/>
                  <a:lumOff val="25000"/>
                </a:schemeClr>
              </a:solidFill>
            </a:rPr>
            <a:t>wybranych narzędzi </a:t>
          </a:r>
          <a:br>
            <a:rPr lang="pl-PL" sz="1800" dirty="0" smtClean="0">
              <a:solidFill>
                <a:schemeClr val="tx1">
                  <a:lumMod val="75000"/>
                  <a:lumOff val="25000"/>
                </a:schemeClr>
              </a:solidFill>
            </a:rPr>
          </a:br>
          <a:r>
            <a:rPr lang="pl-PL" sz="1800" dirty="0" smtClean="0">
              <a:solidFill>
                <a:schemeClr val="tx1">
                  <a:lumMod val="75000"/>
                  <a:lumOff val="25000"/>
                </a:schemeClr>
              </a:solidFill>
            </a:rPr>
            <a:t>e-Aktywności obywatelskiej</a:t>
          </a:r>
        </a:p>
        <a:p>
          <a:r>
            <a:rPr lang="pl-PL" sz="1800" dirty="0" smtClean="0">
              <a:solidFill>
                <a:schemeClr val="tx1">
                  <a:lumMod val="75000"/>
                  <a:lumOff val="25000"/>
                </a:schemeClr>
              </a:solidFill>
            </a:rPr>
            <a:t>(30 min)</a:t>
          </a:r>
          <a:endParaRPr lang="pl-PL" sz="1800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DAEEC20A-0961-4F74-A1D2-27902E99C51B}" type="parTrans" cxnId="{717120D1-C384-405C-AE3D-73EEF97542AD}">
      <dgm:prSet/>
      <dgm:spPr/>
      <dgm:t>
        <a:bodyPr/>
        <a:lstStyle/>
        <a:p>
          <a:endParaRPr lang="pl-PL" sz="1500">
            <a:solidFill>
              <a:schemeClr val="tx1"/>
            </a:solidFill>
          </a:endParaRPr>
        </a:p>
      </dgm:t>
    </dgm:pt>
    <dgm:pt modelId="{ADFE0920-BD27-4885-859C-88384A022C4C}" type="sibTrans" cxnId="{717120D1-C384-405C-AE3D-73EEF97542AD}">
      <dgm:prSet/>
      <dgm:spPr/>
      <dgm:t>
        <a:bodyPr/>
        <a:lstStyle/>
        <a:p>
          <a:endParaRPr lang="pl-PL" sz="1500">
            <a:solidFill>
              <a:schemeClr val="tx1"/>
            </a:solidFill>
          </a:endParaRPr>
        </a:p>
      </dgm:t>
    </dgm:pt>
    <dgm:pt modelId="{4F1AFF74-BA5E-4FB4-AFFB-E9DEDEAB505D}">
      <dgm:prSet phldrT="[Tekst]" custT="1"/>
      <dgm:spPr/>
      <dgm:t>
        <a:bodyPr/>
        <a:lstStyle/>
        <a:p>
          <a:r>
            <a:rPr lang="pl-PL" sz="1800" dirty="0" smtClean="0">
              <a:solidFill>
                <a:schemeClr val="tx1">
                  <a:lumMod val="75000"/>
                  <a:lumOff val="25000"/>
                </a:schemeClr>
              </a:solidFill>
            </a:rPr>
            <a:t>Prezentacja narzędzi </a:t>
          </a:r>
          <a:br>
            <a:rPr lang="pl-PL" sz="1800" dirty="0" smtClean="0">
              <a:solidFill>
                <a:schemeClr val="tx1">
                  <a:lumMod val="75000"/>
                  <a:lumOff val="25000"/>
                </a:schemeClr>
              </a:solidFill>
            </a:rPr>
          </a:br>
          <a:r>
            <a:rPr lang="pl-PL" sz="1800" dirty="0" smtClean="0">
              <a:solidFill>
                <a:schemeClr val="tx1">
                  <a:lumMod val="75000"/>
                  <a:lumOff val="25000"/>
                </a:schemeClr>
              </a:solidFill>
            </a:rPr>
            <a:t>e-Aktywności obywatelskiej</a:t>
          </a:r>
        </a:p>
        <a:p>
          <a:r>
            <a:rPr lang="pl-PL" sz="1800" dirty="0" smtClean="0">
              <a:solidFill>
                <a:schemeClr val="tx1">
                  <a:lumMod val="75000"/>
                  <a:lumOff val="25000"/>
                </a:schemeClr>
              </a:solidFill>
            </a:rPr>
            <a:t>(10 min)</a:t>
          </a:r>
          <a:endParaRPr lang="pl-PL" sz="1800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C6C0E8DB-453F-4E57-8C9A-4DBE1F83C128}" type="parTrans" cxnId="{5204BF62-8D60-4A91-9B9C-197D665543B8}">
      <dgm:prSet/>
      <dgm:spPr/>
      <dgm:t>
        <a:bodyPr/>
        <a:lstStyle/>
        <a:p>
          <a:endParaRPr lang="pl-PL" sz="1500">
            <a:solidFill>
              <a:schemeClr val="tx1"/>
            </a:solidFill>
          </a:endParaRPr>
        </a:p>
      </dgm:t>
    </dgm:pt>
    <dgm:pt modelId="{935AB2C4-6FA2-4D27-A627-9BAC442CDB5F}" type="sibTrans" cxnId="{5204BF62-8D60-4A91-9B9C-197D665543B8}">
      <dgm:prSet/>
      <dgm:spPr/>
      <dgm:t>
        <a:bodyPr/>
        <a:lstStyle/>
        <a:p>
          <a:endParaRPr lang="pl-PL" sz="1500">
            <a:solidFill>
              <a:schemeClr val="tx1"/>
            </a:solidFill>
          </a:endParaRPr>
        </a:p>
      </dgm:t>
    </dgm:pt>
    <dgm:pt modelId="{EA0467A5-EC08-4208-A14C-1D4A807994D1}">
      <dgm:prSet phldrT="[Teks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pl-PL" sz="1800" dirty="0" smtClean="0">
              <a:solidFill>
                <a:schemeClr val="tx1">
                  <a:lumMod val="75000"/>
                  <a:lumOff val="25000"/>
                </a:schemeClr>
              </a:solidFill>
            </a:rPr>
            <a:t>Podsumowanie </a:t>
          </a:r>
          <a:br>
            <a:rPr lang="pl-PL" sz="1800" dirty="0" smtClean="0">
              <a:solidFill>
                <a:schemeClr val="tx1">
                  <a:lumMod val="75000"/>
                  <a:lumOff val="25000"/>
                </a:schemeClr>
              </a:solidFill>
            </a:rPr>
          </a:br>
          <a:r>
            <a:rPr lang="pl-PL" sz="1800" dirty="0" smtClean="0">
              <a:solidFill>
                <a:schemeClr val="tx1">
                  <a:lumMod val="75000"/>
                  <a:lumOff val="25000"/>
                </a:schemeClr>
              </a:solidFill>
            </a:rPr>
            <a:t>i pokazanie innych zasobów biblioteki związanych z UE</a:t>
          </a:r>
        </a:p>
        <a:p>
          <a:r>
            <a:rPr lang="pl-PL" sz="1800" dirty="0" smtClean="0">
              <a:solidFill>
                <a:schemeClr val="tx1">
                  <a:lumMod val="75000"/>
                  <a:lumOff val="25000"/>
                </a:schemeClr>
              </a:solidFill>
            </a:rPr>
            <a:t>(5 min)</a:t>
          </a:r>
          <a:endParaRPr lang="pl-PL" sz="1800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F11610B8-CBA7-4DFE-BCEF-52D2CA0E0182}" type="sibTrans" cxnId="{675C32C0-1745-46A2-B8FB-B90CDE989B08}">
      <dgm:prSet/>
      <dgm:spPr/>
      <dgm:t>
        <a:bodyPr/>
        <a:lstStyle/>
        <a:p>
          <a:endParaRPr lang="pl-PL" sz="1500">
            <a:solidFill>
              <a:schemeClr val="tx1"/>
            </a:solidFill>
          </a:endParaRPr>
        </a:p>
      </dgm:t>
    </dgm:pt>
    <dgm:pt modelId="{DDBA7262-8ED8-4659-9219-EE4810736C1A}" type="parTrans" cxnId="{675C32C0-1745-46A2-B8FB-B90CDE989B08}">
      <dgm:prSet/>
      <dgm:spPr/>
      <dgm:t>
        <a:bodyPr/>
        <a:lstStyle/>
        <a:p>
          <a:endParaRPr lang="pl-PL" sz="1500">
            <a:solidFill>
              <a:schemeClr val="tx1"/>
            </a:solidFill>
          </a:endParaRPr>
        </a:p>
      </dgm:t>
    </dgm:pt>
    <dgm:pt modelId="{282B7584-9F32-48AB-8563-1B53AA8AA635}">
      <dgm:prSet phldrT="[Tekst]" custT="1"/>
      <dgm:spPr/>
      <dgm:t>
        <a:bodyPr/>
        <a:lstStyle/>
        <a:p>
          <a:r>
            <a:rPr lang="pl-PL" sz="1800" dirty="0" smtClean="0">
              <a:solidFill>
                <a:schemeClr val="tx1">
                  <a:lumMod val="75000"/>
                  <a:lumOff val="25000"/>
                </a:schemeClr>
              </a:solidFill>
            </a:rPr>
            <a:t>Informacja zwrotna </a:t>
          </a:r>
          <a:br>
            <a:rPr lang="pl-PL" sz="1800" dirty="0" smtClean="0">
              <a:solidFill>
                <a:schemeClr val="tx1">
                  <a:lumMod val="75000"/>
                  <a:lumOff val="25000"/>
                </a:schemeClr>
              </a:solidFill>
            </a:rPr>
          </a:br>
          <a:r>
            <a:rPr lang="pl-PL" sz="1800" dirty="0" smtClean="0">
              <a:solidFill>
                <a:schemeClr val="tx1">
                  <a:lumMod val="75000"/>
                  <a:lumOff val="25000"/>
                </a:schemeClr>
              </a:solidFill>
            </a:rPr>
            <a:t>o tych narzędziach </a:t>
          </a:r>
          <a:br>
            <a:rPr lang="pl-PL" sz="1800" dirty="0" smtClean="0">
              <a:solidFill>
                <a:schemeClr val="tx1">
                  <a:lumMod val="75000"/>
                  <a:lumOff val="25000"/>
                </a:schemeClr>
              </a:solidFill>
            </a:rPr>
          </a:br>
          <a:r>
            <a:rPr lang="pl-PL" sz="1800" dirty="0" smtClean="0">
              <a:solidFill>
                <a:schemeClr val="tx1">
                  <a:lumMod val="75000"/>
                  <a:lumOff val="25000"/>
                </a:schemeClr>
              </a:solidFill>
            </a:rPr>
            <a:t>e-uczestnictwa </a:t>
          </a:r>
        </a:p>
        <a:p>
          <a:r>
            <a:rPr lang="pl-PL" sz="1800" dirty="0" smtClean="0">
              <a:solidFill>
                <a:schemeClr val="tx1">
                  <a:lumMod val="75000"/>
                  <a:lumOff val="25000"/>
                </a:schemeClr>
              </a:solidFill>
            </a:rPr>
            <a:t>(25 min)</a:t>
          </a:r>
          <a:endParaRPr lang="pl-PL" sz="1800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0392787E-C63C-4A48-839E-9BC46975B48F}" type="parTrans" cxnId="{8F9716F2-F8DC-4860-B698-4A4888A7F291}">
      <dgm:prSet/>
      <dgm:spPr/>
      <dgm:t>
        <a:bodyPr/>
        <a:lstStyle/>
        <a:p>
          <a:endParaRPr lang="pl-PL" sz="1500">
            <a:solidFill>
              <a:schemeClr val="tx1"/>
            </a:solidFill>
          </a:endParaRPr>
        </a:p>
      </dgm:t>
    </dgm:pt>
    <dgm:pt modelId="{E2BAFF83-0D2B-4AE1-A40F-5CEA98D45F8E}" type="sibTrans" cxnId="{8F9716F2-F8DC-4860-B698-4A4888A7F291}">
      <dgm:prSet/>
      <dgm:spPr/>
      <dgm:t>
        <a:bodyPr/>
        <a:lstStyle/>
        <a:p>
          <a:endParaRPr lang="pl-PL" sz="1500">
            <a:solidFill>
              <a:schemeClr val="tx1"/>
            </a:solidFill>
          </a:endParaRPr>
        </a:p>
      </dgm:t>
    </dgm:pt>
    <dgm:pt modelId="{A721DF82-0921-4501-820C-FA8FE5F8565D}" type="pres">
      <dgm:prSet presAssocID="{44EEF346-C560-48BD-904B-E5244E1CE6C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7CA7A940-18C3-41B2-9BBA-0031CA3456BD}" type="pres">
      <dgm:prSet presAssocID="{4945F9DC-4BF7-4828-BED4-D604DDFD1767}" presName="node" presStyleLbl="node1" presStyleIdx="0" presStyleCnt="6" custScaleX="13884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ADA74D5-E13F-468B-BBB9-42FEB8C4954A}" type="pres">
      <dgm:prSet presAssocID="{4945F9DC-4BF7-4828-BED4-D604DDFD1767}" presName="spNode" presStyleCnt="0"/>
      <dgm:spPr/>
      <dgm:t>
        <a:bodyPr/>
        <a:lstStyle/>
        <a:p>
          <a:endParaRPr lang="pl-PL"/>
        </a:p>
      </dgm:t>
    </dgm:pt>
    <dgm:pt modelId="{C8F1B21E-7145-440E-BCF5-F83870C13E39}" type="pres">
      <dgm:prSet presAssocID="{265B8B83-0822-4D96-B1EF-D6731681AF58}" presName="sibTrans" presStyleLbl="sibTrans1D1" presStyleIdx="0" presStyleCnt="6"/>
      <dgm:spPr/>
      <dgm:t>
        <a:bodyPr/>
        <a:lstStyle/>
        <a:p>
          <a:endParaRPr lang="pl-PL"/>
        </a:p>
      </dgm:t>
    </dgm:pt>
    <dgm:pt modelId="{98A535DA-061D-4E3B-97AA-F093F34A5CC8}" type="pres">
      <dgm:prSet presAssocID="{243C9CCF-0945-4E0D-B974-5EABE2863AD7}" presName="node" presStyleLbl="node1" presStyleIdx="1" presStyleCnt="6" custScaleX="150066" custScaleY="11060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727A453-ED01-4D8F-ACEC-18EF3385719A}" type="pres">
      <dgm:prSet presAssocID="{243C9CCF-0945-4E0D-B974-5EABE2863AD7}" presName="spNode" presStyleCnt="0"/>
      <dgm:spPr/>
      <dgm:t>
        <a:bodyPr/>
        <a:lstStyle/>
        <a:p>
          <a:endParaRPr lang="pl-PL"/>
        </a:p>
      </dgm:t>
    </dgm:pt>
    <dgm:pt modelId="{47272CA1-9581-4A7C-A224-86EA5153FD3D}" type="pres">
      <dgm:prSet presAssocID="{D26EDD2E-EC9C-412C-8BB3-46684FCD95F4}" presName="sibTrans" presStyleLbl="sibTrans1D1" presStyleIdx="1" presStyleCnt="6"/>
      <dgm:spPr/>
      <dgm:t>
        <a:bodyPr/>
        <a:lstStyle/>
        <a:p>
          <a:endParaRPr lang="pl-PL"/>
        </a:p>
      </dgm:t>
    </dgm:pt>
    <dgm:pt modelId="{AF20E495-81C9-4AF0-826B-A002F9196227}" type="pres">
      <dgm:prSet presAssocID="{4F1AFF74-BA5E-4FB4-AFFB-E9DEDEAB505D}" presName="node" presStyleLbl="node1" presStyleIdx="2" presStyleCnt="6" custScaleX="13840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0A4EE42-BF93-4737-AF11-DEC2F3045DC9}" type="pres">
      <dgm:prSet presAssocID="{4F1AFF74-BA5E-4FB4-AFFB-E9DEDEAB505D}" presName="spNode" presStyleCnt="0"/>
      <dgm:spPr/>
      <dgm:t>
        <a:bodyPr/>
        <a:lstStyle/>
        <a:p>
          <a:endParaRPr lang="pl-PL"/>
        </a:p>
      </dgm:t>
    </dgm:pt>
    <dgm:pt modelId="{9B5764D5-ACF5-46DF-BE77-9F0AB588AA7A}" type="pres">
      <dgm:prSet presAssocID="{935AB2C4-6FA2-4D27-A627-9BAC442CDB5F}" presName="sibTrans" presStyleLbl="sibTrans1D1" presStyleIdx="2" presStyleCnt="6"/>
      <dgm:spPr/>
      <dgm:t>
        <a:bodyPr/>
        <a:lstStyle/>
        <a:p>
          <a:endParaRPr lang="pl-PL"/>
        </a:p>
      </dgm:t>
    </dgm:pt>
    <dgm:pt modelId="{7BFA1DCC-E897-4691-85DF-7DC1551B309A}" type="pres">
      <dgm:prSet presAssocID="{A84D8FAB-47FF-42D6-8561-D91283468105}" presName="node" presStyleLbl="node1" presStyleIdx="3" presStyleCnt="6" custScaleX="163541" custScaleY="12270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4A1678A-2506-450B-910E-999A109900E4}" type="pres">
      <dgm:prSet presAssocID="{A84D8FAB-47FF-42D6-8561-D91283468105}" presName="spNode" presStyleCnt="0"/>
      <dgm:spPr/>
      <dgm:t>
        <a:bodyPr/>
        <a:lstStyle/>
        <a:p>
          <a:endParaRPr lang="pl-PL"/>
        </a:p>
      </dgm:t>
    </dgm:pt>
    <dgm:pt modelId="{0D766F1C-770E-4663-905A-892417D9B11B}" type="pres">
      <dgm:prSet presAssocID="{ADFE0920-BD27-4885-859C-88384A022C4C}" presName="sibTrans" presStyleLbl="sibTrans1D1" presStyleIdx="3" presStyleCnt="6"/>
      <dgm:spPr/>
      <dgm:t>
        <a:bodyPr/>
        <a:lstStyle/>
        <a:p>
          <a:endParaRPr lang="pl-PL"/>
        </a:p>
      </dgm:t>
    </dgm:pt>
    <dgm:pt modelId="{F939D70E-B658-40A9-A2FC-851E9A6F3FFE}" type="pres">
      <dgm:prSet presAssocID="{282B7584-9F32-48AB-8563-1B53AA8AA635}" presName="node" presStyleLbl="node1" presStyleIdx="4" presStyleCnt="6" custScaleX="15594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D2F7B05-C6C7-42C6-B1D6-7D07F60ADD6B}" type="pres">
      <dgm:prSet presAssocID="{282B7584-9F32-48AB-8563-1B53AA8AA635}" presName="spNode" presStyleCnt="0"/>
      <dgm:spPr/>
      <dgm:t>
        <a:bodyPr/>
        <a:lstStyle/>
        <a:p>
          <a:endParaRPr lang="pl-PL"/>
        </a:p>
      </dgm:t>
    </dgm:pt>
    <dgm:pt modelId="{6E6828B2-8390-414A-BBCF-2554A196C6BC}" type="pres">
      <dgm:prSet presAssocID="{E2BAFF83-0D2B-4AE1-A40F-5CEA98D45F8E}" presName="sibTrans" presStyleLbl="sibTrans1D1" presStyleIdx="4" presStyleCnt="6"/>
      <dgm:spPr/>
      <dgm:t>
        <a:bodyPr/>
        <a:lstStyle/>
        <a:p>
          <a:endParaRPr lang="pl-PL"/>
        </a:p>
      </dgm:t>
    </dgm:pt>
    <dgm:pt modelId="{3FA13592-69AE-4F93-BDF2-C72107627487}" type="pres">
      <dgm:prSet presAssocID="{EA0467A5-EC08-4208-A14C-1D4A807994D1}" presName="node" presStyleLbl="node1" presStyleIdx="5" presStyleCnt="6" custScaleX="147286" custScaleY="13687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C5B25C3-4D62-4F81-8678-C9CAFD5AAE2A}" type="pres">
      <dgm:prSet presAssocID="{EA0467A5-EC08-4208-A14C-1D4A807994D1}" presName="spNode" presStyleCnt="0"/>
      <dgm:spPr/>
      <dgm:t>
        <a:bodyPr/>
        <a:lstStyle/>
        <a:p>
          <a:endParaRPr lang="pl-PL"/>
        </a:p>
      </dgm:t>
    </dgm:pt>
    <dgm:pt modelId="{F2D91AC2-760A-46E4-8593-AB04CC53CD01}" type="pres">
      <dgm:prSet presAssocID="{F11610B8-CBA7-4DFE-BCEF-52D2CA0E0182}" presName="sibTrans" presStyleLbl="sibTrans1D1" presStyleIdx="5" presStyleCnt="6"/>
      <dgm:spPr/>
      <dgm:t>
        <a:bodyPr/>
        <a:lstStyle/>
        <a:p>
          <a:endParaRPr lang="pl-PL"/>
        </a:p>
      </dgm:t>
    </dgm:pt>
  </dgm:ptLst>
  <dgm:cxnLst>
    <dgm:cxn modelId="{8F9716F2-F8DC-4860-B698-4A4888A7F291}" srcId="{44EEF346-C560-48BD-904B-E5244E1CE6C1}" destId="{282B7584-9F32-48AB-8563-1B53AA8AA635}" srcOrd="4" destOrd="0" parTransId="{0392787E-C63C-4A48-839E-9BC46975B48F}" sibTransId="{E2BAFF83-0D2B-4AE1-A40F-5CEA98D45F8E}"/>
    <dgm:cxn modelId="{D2E908A5-54CC-42AC-A8D9-4C91F172CD92}" type="presOf" srcId="{4F1AFF74-BA5E-4FB4-AFFB-E9DEDEAB505D}" destId="{AF20E495-81C9-4AF0-826B-A002F9196227}" srcOrd="0" destOrd="0" presId="urn:microsoft.com/office/officeart/2005/8/layout/cycle6"/>
    <dgm:cxn modelId="{2198781F-F8D8-4FA4-8FC6-86EB9442E584}" type="presOf" srcId="{A84D8FAB-47FF-42D6-8561-D91283468105}" destId="{7BFA1DCC-E897-4691-85DF-7DC1551B309A}" srcOrd="0" destOrd="0" presId="urn:microsoft.com/office/officeart/2005/8/layout/cycle6"/>
    <dgm:cxn modelId="{BEAD446E-0DB8-4608-9D62-0D516B18ADAE}" type="presOf" srcId="{44EEF346-C560-48BD-904B-E5244E1CE6C1}" destId="{A721DF82-0921-4501-820C-FA8FE5F8565D}" srcOrd="0" destOrd="0" presId="urn:microsoft.com/office/officeart/2005/8/layout/cycle6"/>
    <dgm:cxn modelId="{D0108348-5972-4506-A37F-6A82606DD0E9}" type="presOf" srcId="{ADFE0920-BD27-4885-859C-88384A022C4C}" destId="{0D766F1C-770E-4663-905A-892417D9B11B}" srcOrd="0" destOrd="0" presId="urn:microsoft.com/office/officeart/2005/8/layout/cycle6"/>
    <dgm:cxn modelId="{3D822AF0-76BE-4887-9051-0E160B3A2949}" type="presOf" srcId="{935AB2C4-6FA2-4D27-A627-9BAC442CDB5F}" destId="{9B5764D5-ACF5-46DF-BE77-9F0AB588AA7A}" srcOrd="0" destOrd="0" presId="urn:microsoft.com/office/officeart/2005/8/layout/cycle6"/>
    <dgm:cxn modelId="{5582BF81-D54F-47E1-BCA5-D2CBB0FBF2D4}" type="presOf" srcId="{265B8B83-0822-4D96-B1EF-D6731681AF58}" destId="{C8F1B21E-7145-440E-BCF5-F83870C13E39}" srcOrd="0" destOrd="0" presId="urn:microsoft.com/office/officeart/2005/8/layout/cycle6"/>
    <dgm:cxn modelId="{336CDFE1-0785-464B-BBBF-A6A8B014D9CA}" type="presOf" srcId="{243C9CCF-0945-4E0D-B974-5EABE2863AD7}" destId="{98A535DA-061D-4E3B-97AA-F093F34A5CC8}" srcOrd="0" destOrd="0" presId="urn:microsoft.com/office/officeart/2005/8/layout/cycle6"/>
    <dgm:cxn modelId="{E996AFD6-69E6-46D5-8A89-FDEB5145C99D}" type="presOf" srcId="{282B7584-9F32-48AB-8563-1B53AA8AA635}" destId="{F939D70E-B658-40A9-A2FC-851E9A6F3FFE}" srcOrd="0" destOrd="0" presId="urn:microsoft.com/office/officeart/2005/8/layout/cycle6"/>
    <dgm:cxn modelId="{718DB29E-824D-481E-83B7-D2EE68F4BD4D}" srcId="{44EEF346-C560-48BD-904B-E5244E1CE6C1}" destId="{243C9CCF-0945-4E0D-B974-5EABE2863AD7}" srcOrd="1" destOrd="0" parTransId="{CF6B3ED2-AB0E-4827-98E1-27E316F787BD}" sibTransId="{D26EDD2E-EC9C-412C-8BB3-46684FCD95F4}"/>
    <dgm:cxn modelId="{5204BF62-8D60-4A91-9B9C-197D665543B8}" srcId="{44EEF346-C560-48BD-904B-E5244E1CE6C1}" destId="{4F1AFF74-BA5E-4FB4-AFFB-E9DEDEAB505D}" srcOrd="2" destOrd="0" parTransId="{C6C0E8DB-453F-4E57-8C9A-4DBE1F83C128}" sibTransId="{935AB2C4-6FA2-4D27-A627-9BAC442CDB5F}"/>
    <dgm:cxn modelId="{65F23B17-245C-4F19-940C-AB5D926A431E}" type="presOf" srcId="{EA0467A5-EC08-4208-A14C-1D4A807994D1}" destId="{3FA13592-69AE-4F93-BDF2-C72107627487}" srcOrd="0" destOrd="0" presId="urn:microsoft.com/office/officeart/2005/8/layout/cycle6"/>
    <dgm:cxn modelId="{675C32C0-1745-46A2-B8FB-B90CDE989B08}" srcId="{44EEF346-C560-48BD-904B-E5244E1CE6C1}" destId="{EA0467A5-EC08-4208-A14C-1D4A807994D1}" srcOrd="5" destOrd="0" parTransId="{DDBA7262-8ED8-4659-9219-EE4810736C1A}" sibTransId="{F11610B8-CBA7-4DFE-BCEF-52D2CA0E0182}"/>
    <dgm:cxn modelId="{8B1D3F73-2581-4712-96CD-B0152A6C3892}" type="presOf" srcId="{4945F9DC-4BF7-4828-BED4-D604DDFD1767}" destId="{7CA7A940-18C3-41B2-9BBA-0031CA3456BD}" srcOrd="0" destOrd="0" presId="urn:microsoft.com/office/officeart/2005/8/layout/cycle6"/>
    <dgm:cxn modelId="{E4357B27-6834-4913-A117-565288D62C52}" srcId="{44EEF346-C560-48BD-904B-E5244E1CE6C1}" destId="{4945F9DC-4BF7-4828-BED4-D604DDFD1767}" srcOrd="0" destOrd="0" parTransId="{D72FB090-F453-4444-AAEE-F7EEC7AC0865}" sibTransId="{265B8B83-0822-4D96-B1EF-D6731681AF58}"/>
    <dgm:cxn modelId="{30F09739-FD80-4D42-9ACB-EE96D4E62FD9}" type="presOf" srcId="{D26EDD2E-EC9C-412C-8BB3-46684FCD95F4}" destId="{47272CA1-9581-4A7C-A224-86EA5153FD3D}" srcOrd="0" destOrd="0" presId="urn:microsoft.com/office/officeart/2005/8/layout/cycle6"/>
    <dgm:cxn modelId="{FB9F923C-94DD-46DC-805D-D84972213AC1}" type="presOf" srcId="{F11610B8-CBA7-4DFE-BCEF-52D2CA0E0182}" destId="{F2D91AC2-760A-46E4-8593-AB04CC53CD01}" srcOrd="0" destOrd="0" presId="urn:microsoft.com/office/officeart/2005/8/layout/cycle6"/>
    <dgm:cxn modelId="{692969BC-9EF4-485B-9C77-7F895CF286E1}" type="presOf" srcId="{E2BAFF83-0D2B-4AE1-A40F-5CEA98D45F8E}" destId="{6E6828B2-8390-414A-BBCF-2554A196C6BC}" srcOrd="0" destOrd="0" presId="urn:microsoft.com/office/officeart/2005/8/layout/cycle6"/>
    <dgm:cxn modelId="{717120D1-C384-405C-AE3D-73EEF97542AD}" srcId="{44EEF346-C560-48BD-904B-E5244E1CE6C1}" destId="{A84D8FAB-47FF-42D6-8561-D91283468105}" srcOrd="3" destOrd="0" parTransId="{DAEEC20A-0961-4F74-A1D2-27902E99C51B}" sibTransId="{ADFE0920-BD27-4885-859C-88384A022C4C}"/>
    <dgm:cxn modelId="{EFAF9C3F-43E4-426C-BD9B-6444C6F41BD1}" type="presParOf" srcId="{A721DF82-0921-4501-820C-FA8FE5F8565D}" destId="{7CA7A940-18C3-41B2-9BBA-0031CA3456BD}" srcOrd="0" destOrd="0" presId="urn:microsoft.com/office/officeart/2005/8/layout/cycle6"/>
    <dgm:cxn modelId="{77533C13-7EBF-4ACB-8E32-7A9E4DFD79E4}" type="presParOf" srcId="{A721DF82-0921-4501-820C-FA8FE5F8565D}" destId="{BADA74D5-E13F-468B-BBB9-42FEB8C4954A}" srcOrd="1" destOrd="0" presId="urn:microsoft.com/office/officeart/2005/8/layout/cycle6"/>
    <dgm:cxn modelId="{EF8FE7D1-DB71-451F-8A53-B87C8CFC6EAB}" type="presParOf" srcId="{A721DF82-0921-4501-820C-FA8FE5F8565D}" destId="{C8F1B21E-7145-440E-BCF5-F83870C13E39}" srcOrd="2" destOrd="0" presId="urn:microsoft.com/office/officeart/2005/8/layout/cycle6"/>
    <dgm:cxn modelId="{2158F966-5474-4AE9-A957-E9CC0792A8BA}" type="presParOf" srcId="{A721DF82-0921-4501-820C-FA8FE5F8565D}" destId="{98A535DA-061D-4E3B-97AA-F093F34A5CC8}" srcOrd="3" destOrd="0" presId="urn:microsoft.com/office/officeart/2005/8/layout/cycle6"/>
    <dgm:cxn modelId="{DF0397A3-833F-409A-931C-00B4BD3EF9CA}" type="presParOf" srcId="{A721DF82-0921-4501-820C-FA8FE5F8565D}" destId="{1727A453-ED01-4D8F-ACEC-18EF3385719A}" srcOrd="4" destOrd="0" presId="urn:microsoft.com/office/officeart/2005/8/layout/cycle6"/>
    <dgm:cxn modelId="{79E102DE-2DFE-4F8E-B966-15AFAA3803E5}" type="presParOf" srcId="{A721DF82-0921-4501-820C-FA8FE5F8565D}" destId="{47272CA1-9581-4A7C-A224-86EA5153FD3D}" srcOrd="5" destOrd="0" presId="urn:microsoft.com/office/officeart/2005/8/layout/cycle6"/>
    <dgm:cxn modelId="{4BE77E2B-7F97-407F-A77B-C575AD6A4039}" type="presParOf" srcId="{A721DF82-0921-4501-820C-FA8FE5F8565D}" destId="{AF20E495-81C9-4AF0-826B-A002F9196227}" srcOrd="6" destOrd="0" presId="urn:microsoft.com/office/officeart/2005/8/layout/cycle6"/>
    <dgm:cxn modelId="{C813C870-F604-4087-AEEC-A4D9CE435A26}" type="presParOf" srcId="{A721DF82-0921-4501-820C-FA8FE5F8565D}" destId="{A0A4EE42-BF93-4737-AF11-DEC2F3045DC9}" srcOrd="7" destOrd="0" presId="urn:microsoft.com/office/officeart/2005/8/layout/cycle6"/>
    <dgm:cxn modelId="{3B8FFB34-CE99-4A22-9256-BB9CA0A6247E}" type="presParOf" srcId="{A721DF82-0921-4501-820C-FA8FE5F8565D}" destId="{9B5764D5-ACF5-46DF-BE77-9F0AB588AA7A}" srcOrd="8" destOrd="0" presId="urn:microsoft.com/office/officeart/2005/8/layout/cycle6"/>
    <dgm:cxn modelId="{A413BFF9-80B5-4529-8B22-7F0F7154DC56}" type="presParOf" srcId="{A721DF82-0921-4501-820C-FA8FE5F8565D}" destId="{7BFA1DCC-E897-4691-85DF-7DC1551B309A}" srcOrd="9" destOrd="0" presId="urn:microsoft.com/office/officeart/2005/8/layout/cycle6"/>
    <dgm:cxn modelId="{B75FD7F2-371D-40F8-B77F-A0E3A17DDE5A}" type="presParOf" srcId="{A721DF82-0921-4501-820C-FA8FE5F8565D}" destId="{64A1678A-2506-450B-910E-999A109900E4}" srcOrd="10" destOrd="0" presId="urn:microsoft.com/office/officeart/2005/8/layout/cycle6"/>
    <dgm:cxn modelId="{223F38A2-77A6-4680-A493-C9DD16B1F2BA}" type="presParOf" srcId="{A721DF82-0921-4501-820C-FA8FE5F8565D}" destId="{0D766F1C-770E-4663-905A-892417D9B11B}" srcOrd="11" destOrd="0" presId="urn:microsoft.com/office/officeart/2005/8/layout/cycle6"/>
    <dgm:cxn modelId="{5F57DBF3-8361-474B-BD4F-8690B8359F22}" type="presParOf" srcId="{A721DF82-0921-4501-820C-FA8FE5F8565D}" destId="{F939D70E-B658-40A9-A2FC-851E9A6F3FFE}" srcOrd="12" destOrd="0" presId="urn:microsoft.com/office/officeart/2005/8/layout/cycle6"/>
    <dgm:cxn modelId="{F390E0FD-ECF9-415B-8E4E-46FA35FB4DAB}" type="presParOf" srcId="{A721DF82-0921-4501-820C-FA8FE5F8565D}" destId="{8D2F7B05-C6C7-42C6-B1D6-7D07F60ADD6B}" srcOrd="13" destOrd="0" presId="urn:microsoft.com/office/officeart/2005/8/layout/cycle6"/>
    <dgm:cxn modelId="{74DCDD5F-BAA7-4074-B49E-852D4B77F456}" type="presParOf" srcId="{A721DF82-0921-4501-820C-FA8FE5F8565D}" destId="{6E6828B2-8390-414A-BBCF-2554A196C6BC}" srcOrd="14" destOrd="0" presId="urn:microsoft.com/office/officeart/2005/8/layout/cycle6"/>
    <dgm:cxn modelId="{F4E57816-94CC-4223-8C8E-5B3F51BA3FDE}" type="presParOf" srcId="{A721DF82-0921-4501-820C-FA8FE5F8565D}" destId="{3FA13592-69AE-4F93-BDF2-C72107627487}" srcOrd="15" destOrd="0" presId="urn:microsoft.com/office/officeart/2005/8/layout/cycle6"/>
    <dgm:cxn modelId="{B28B22CC-4A36-4B1A-B4FB-CF01714289C6}" type="presParOf" srcId="{A721DF82-0921-4501-820C-FA8FE5F8565D}" destId="{CC5B25C3-4D62-4F81-8678-C9CAFD5AAE2A}" srcOrd="16" destOrd="0" presId="urn:microsoft.com/office/officeart/2005/8/layout/cycle6"/>
    <dgm:cxn modelId="{E80E0834-04FD-42C2-94BB-79719DF4DB01}" type="presParOf" srcId="{A721DF82-0921-4501-820C-FA8FE5F8565D}" destId="{F2D91AC2-760A-46E4-8593-AB04CC53CD01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A7A940-18C3-41B2-9BBA-0031CA3456BD}">
      <dsp:nvSpPr>
        <dsp:cNvPr id="0" name=""/>
        <dsp:cNvSpPr/>
      </dsp:nvSpPr>
      <dsp:spPr>
        <a:xfrm>
          <a:off x="3171161" y="-62396"/>
          <a:ext cx="2421936" cy="1133791"/>
        </a:xfrm>
        <a:prstGeom prst="roundRect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Wprowadzenie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(10 min)</a:t>
          </a:r>
          <a:endParaRPr lang="pl-PL" sz="1800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3226508" y="-7049"/>
        <a:ext cx="2311242" cy="1023097"/>
      </dsp:txXfrm>
    </dsp:sp>
    <dsp:sp modelId="{C8F1B21E-7145-440E-BCF5-F83870C13E39}">
      <dsp:nvSpPr>
        <dsp:cNvPr id="0" name=""/>
        <dsp:cNvSpPr/>
      </dsp:nvSpPr>
      <dsp:spPr>
        <a:xfrm>
          <a:off x="1710629" y="504499"/>
          <a:ext cx="5343000" cy="5343000"/>
        </a:xfrm>
        <a:custGeom>
          <a:avLst/>
          <a:gdLst/>
          <a:ahLst/>
          <a:cxnLst/>
          <a:rect l="0" t="0" r="0" b="0"/>
          <a:pathLst>
            <a:path>
              <a:moveTo>
                <a:pt x="3888994" y="293555"/>
              </a:moveTo>
              <a:arcTo wR="2671500" hR="2671500" stAng="17826731" swAng="926870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A535DA-061D-4E3B-97AA-F093F34A5CC8}">
      <dsp:nvSpPr>
        <dsp:cNvPr id="0" name=""/>
        <dsp:cNvSpPr/>
      </dsp:nvSpPr>
      <dsp:spPr>
        <a:xfrm>
          <a:off x="5386919" y="1213217"/>
          <a:ext cx="2617594" cy="1254064"/>
        </a:xfrm>
        <a:prstGeom prst="roundRect">
          <a:avLst/>
        </a:prstGeom>
        <a:solidFill>
          <a:srgbClr val="00A79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Problemy/ potrzeby młodych ludzi w naszej społeczności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(10 min)</a:t>
          </a:r>
          <a:endParaRPr lang="pl-PL" sz="1800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5448137" y="1274435"/>
        <a:ext cx="2495158" cy="1131628"/>
      </dsp:txXfrm>
    </dsp:sp>
    <dsp:sp modelId="{47272CA1-9581-4A7C-A224-86EA5153FD3D}">
      <dsp:nvSpPr>
        <dsp:cNvPr id="0" name=""/>
        <dsp:cNvSpPr/>
      </dsp:nvSpPr>
      <dsp:spPr>
        <a:xfrm>
          <a:off x="1710629" y="504499"/>
          <a:ext cx="5343000" cy="5343000"/>
        </a:xfrm>
        <a:custGeom>
          <a:avLst/>
          <a:gdLst/>
          <a:ahLst/>
          <a:cxnLst/>
          <a:rect l="0" t="0" r="0" b="0"/>
          <a:pathLst>
            <a:path>
              <a:moveTo>
                <a:pt x="5251159" y="1977040"/>
              </a:moveTo>
              <a:arcTo wR="2671500" hR="2671500" stAng="20695970" swAng="1888588"/>
            </a:path>
          </a:pathLst>
        </a:custGeom>
        <a:noFill/>
        <a:ln w="9525" cap="flat" cmpd="sng" algn="ctr">
          <a:solidFill>
            <a:schemeClr val="accent5">
              <a:hueOff val="-1986775"/>
              <a:satOff val="7962"/>
              <a:lumOff val="172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20E495-81C9-4AF0-826B-A002F9196227}">
      <dsp:nvSpPr>
        <dsp:cNvPr id="0" name=""/>
        <dsp:cNvSpPr/>
      </dsp:nvSpPr>
      <dsp:spPr>
        <a:xfrm>
          <a:off x="5488629" y="3944854"/>
          <a:ext cx="2414174" cy="1133791"/>
        </a:xfrm>
        <a:prstGeom prst="roundRect">
          <a:avLst/>
        </a:prstGeom>
        <a:solidFill>
          <a:schemeClr val="accent5">
            <a:hueOff val="-3973551"/>
            <a:satOff val="15924"/>
            <a:lumOff val="345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Prezentacja narzędzi </a:t>
          </a:r>
          <a:br>
            <a:rPr lang="pl-PL" sz="18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</a:br>
          <a:r>
            <a:rPr lang="pl-PL" sz="18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e-Aktywności obywatelskiej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(10 min)</a:t>
          </a:r>
          <a:endParaRPr lang="pl-PL" sz="1800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5543976" y="4000201"/>
        <a:ext cx="2303480" cy="1023097"/>
      </dsp:txXfrm>
    </dsp:sp>
    <dsp:sp modelId="{9B5764D5-ACF5-46DF-BE77-9F0AB588AA7A}">
      <dsp:nvSpPr>
        <dsp:cNvPr id="0" name=""/>
        <dsp:cNvSpPr/>
      </dsp:nvSpPr>
      <dsp:spPr>
        <a:xfrm>
          <a:off x="1710629" y="504499"/>
          <a:ext cx="5343000" cy="5343000"/>
        </a:xfrm>
        <a:custGeom>
          <a:avLst/>
          <a:gdLst/>
          <a:ahLst/>
          <a:cxnLst/>
          <a:rect l="0" t="0" r="0" b="0"/>
          <a:pathLst>
            <a:path>
              <a:moveTo>
                <a:pt x="4542741" y="4578165"/>
              </a:moveTo>
              <a:arcTo wR="2671500" hR="2671500" stAng="2732234" swAng="724222"/>
            </a:path>
          </a:pathLst>
        </a:custGeom>
        <a:noFill/>
        <a:ln w="9525" cap="flat" cmpd="sng" algn="ctr">
          <a:solidFill>
            <a:schemeClr val="accent5">
              <a:hueOff val="-3973551"/>
              <a:satOff val="15924"/>
              <a:lumOff val="345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FA1DCC-E897-4691-85DF-7DC1551B309A}">
      <dsp:nvSpPr>
        <dsp:cNvPr id="0" name=""/>
        <dsp:cNvSpPr/>
      </dsp:nvSpPr>
      <dsp:spPr>
        <a:xfrm>
          <a:off x="2955810" y="5151885"/>
          <a:ext cx="2852638" cy="1391230"/>
        </a:xfrm>
        <a:prstGeom prst="roundRect">
          <a:avLst/>
        </a:prstGeom>
        <a:solidFill>
          <a:schemeClr val="accent5">
            <a:hueOff val="-5960326"/>
            <a:satOff val="23887"/>
            <a:lumOff val="51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Wykorzystanie </a:t>
          </a:r>
          <a:br>
            <a:rPr lang="pl-PL" sz="18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</a:br>
          <a:r>
            <a:rPr lang="pl-PL" sz="18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wybranych narzędzi </a:t>
          </a:r>
          <a:br>
            <a:rPr lang="pl-PL" sz="18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</a:br>
          <a:r>
            <a:rPr lang="pl-PL" sz="18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e-Aktywności obywatelskiej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(30 min)</a:t>
          </a:r>
          <a:endParaRPr lang="pl-PL" sz="1800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3023724" y="5219799"/>
        <a:ext cx="2716810" cy="1255402"/>
      </dsp:txXfrm>
    </dsp:sp>
    <dsp:sp modelId="{0D766F1C-770E-4663-905A-892417D9B11B}">
      <dsp:nvSpPr>
        <dsp:cNvPr id="0" name=""/>
        <dsp:cNvSpPr/>
      </dsp:nvSpPr>
      <dsp:spPr>
        <a:xfrm>
          <a:off x="1710629" y="504499"/>
          <a:ext cx="5343000" cy="5343000"/>
        </a:xfrm>
        <a:custGeom>
          <a:avLst/>
          <a:gdLst/>
          <a:ahLst/>
          <a:cxnLst/>
          <a:rect l="0" t="0" r="0" b="0"/>
          <a:pathLst>
            <a:path>
              <a:moveTo>
                <a:pt x="1240338" y="4927312"/>
              </a:moveTo>
              <a:arcTo wR="2671500" hR="2671500" stAng="7343544" swAng="724222"/>
            </a:path>
          </a:pathLst>
        </a:custGeom>
        <a:noFill/>
        <a:ln w="9525" cap="flat" cmpd="sng" algn="ctr">
          <a:solidFill>
            <a:schemeClr val="accent5">
              <a:hueOff val="-5960326"/>
              <a:satOff val="23887"/>
              <a:lumOff val="517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39D70E-B658-40A9-A2FC-851E9A6F3FFE}">
      <dsp:nvSpPr>
        <dsp:cNvPr id="0" name=""/>
        <dsp:cNvSpPr/>
      </dsp:nvSpPr>
      <dsp:spPr>
        <a:xfrm>
          <a:off x="708454" y="3944854"/>
          <a:ext cx="2720176" cy="1133791"/>
        </a:xfrm>
        <a:prstGeom prst="roundRect">
          <a:avLst/>
        </a:prstGeom>
        <a:solidFill>
          <a:schemeClr val="accent5">
            <a:hueOff val="-7947101"/>
            <a:satOff val="31849"/>
            <a:lumOff val="690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Informacja zwrotna </a:t>
          </a:r>
          <a:br>
            <a:rPr lang="pl-PL" sz="18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</a:br>
          <a:r>
            <a:rPr lang="pl-PL" sz="18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o tych narzędziach </a:t>
          </a:r>
          <a:br>
            <a:rPr lang="pl-PL" sz="18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</a:br>
          <a:r>
            <a:rPr lang="pl-PL" sz="18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e-uczestnictwa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(25 min)</a:t>
          </a:r>
          <a:endParaRPr lang="pl-PL" sz="1800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763801" y="4000201"/>
        <a:ext cx="2609482" cy="1023097"/>
      </dsp:txXfrm>
    </dsp:sp>
    <dsp:sp modelId="{6E6828B2-8390-414A-BBCF-2554A196C6BC}">
      <dsp:nvSpPr>
        <dsp:cNvPr id="0" name=""/>
        <dsp:cNvSpPr/>
      </dsp:nvSpPr>
      <dsp:spPr>
        <a:xfrm>
          <a:off x="1710629" y="504499"/>
          <a:ext cx="5343000" cy="5343000"/>
        </a:xfrm>
        <a:custGeom>
          <a:avLst/>
          <a:gdLst/>
          <a:ahLst/>
          <a:cxnLst/>
          <a:rect l="0" t="0" r="0" b="0"/>
          <a:pathLst>
            <a:path>
              <a:moveTo>
                <a:pt x="109233" y="3427610"/>
              </a:moveTo>
              <a:arcTo wR="2671500" hR="2671500" stAng="9813539" swAng="1695084"/>
            </a:path>
          </a:pathLst>
        </a:custGeom>
        <a:noFill/>
        <a:ln w="9525" cap="flat" cmpd="sng" algn="ctr">
          <a:solidFill>
            <a:schemeClr val="accent5">
              <a:hueOff val="-7947101"/>
              <a:satOff val="31849"/>
              <a:lumOff val="690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A13592-69AE-4F93-BDF2-C72107627487}">
      <dsp:nvSpPr>
        <dsp:cNvPr id="0" name=""/>
        <dsp:cNvSpPr/>
      </dsp:nvSpPr>
      <dsp:spPr>
        <a:xfrm>
          <a:off x="783990" y="1064294"/>
          <a:ext cx="2569102" cy="1551911"/>
        </a:xfrm>
        <a:prstGeom prst="round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Podsumowanie </a:t>
          </a:r>
          <a:br>
            <a:rPr lang="pl-PL" sz="18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</a:br>
          <a:r>
            <a:rPr lang="pl-PL" sz="18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i pokazanie innych zasobów biblioteki związanych z UE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(5 min)</a:t>
          </a:r>
          <a:endParaRPr lang="pl-PL" sz="1800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859748" y="1140052"/>
        <a:ext cx="2417586" cy="1400395"/>
      </dsp:txXfrm>
    </dsp:sp>
    <dsp:sp modelId="{F2D91AC2-760A-46E4-8593-AB04CC53CD01}">
      <dsp:nvSpPr>
        <dsp:cNvPr id="0" name=""/>
        <dsp:cNvSpPr/>
      </dsp:nvSpPr>
      <dsp:spPr>
        <a:xfrm>
          <a:off x="1710629" y="504499"/>
          <a:ext cx="5343000" cy="5343000"/>
        </a:xfrm>
        <a:custGeom>
          <a:avLst/>
          <a:gdLst/>
          <a:ahLst/>
          <a:cxnLst/>
          <a:rect l="0" t="0" r="0" b="0"/>
          <a:pathLst>
            <a:path>
              <a:moveTo>
                <a:pt x="1039143" y="556713"/>
              </a:moveTo>
              <a:arcTo wR="2671500" hR="2671500" stAng="13940175" swAng="636042"/>
            </a:path>
          </a:pathLst>
        </a:custGeom>
        <a:noFill/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521CA9-78B1-4C0F-8190-A40AAE5C9965}" type="datetimeFigureOut">
              <a:rPr lang="pl-PL"/>
              <a:pPr>
                <a:defRPr/>
              </a:pPr>
              <a:t>2015-04-22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D02985C-F27C-4047-BE7A-DC58B562F4B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6726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C99D6B6-C345-466D-A765-BC3ED8080327}" type="slidenum">
              <a:rPr lang="pl-PL" smtClean="0"/>
              <a:pPr>
                <a:defRPr/>
              </a:pPr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92070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6F6565F-2B55-4C8E-9298-FBAA45F07C1C}" type="slidenum">
              <a:rPr lang="pl-PL" smtClean="0"/>
              <a:pPr>
                <a:defRPr/>
              </a:pPr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3374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6F6565F-2B55-4C8E-9298-FBAA45F07C1C}" type="slidenum">
              <a:rPr lang="pl-PL" smtClean="0"/>
              <a:pPr>
                <a:defRPr/>
              </a:pPr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40898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6F6565F-2B55-4C8E-9298-FBAA45F07C1C}" type="slidenum">
              <a:rPr lang="pl-PL" smtClean="0"/>
              <a:pPr>
                <a:defRPr/>
              </a:pPr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262997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6F6565F-2B55-4C8E-9298-FBAA45F07C1C}" type="slidenum">
              <a:rPr lang="pl-PL" smtClean="0"/>
              <a:pPr>
                <a:defRPr/>
              </a:pPr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213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6F6565F-2B55-4C8E-9298-FBAA45F07C1C}" type="slidenum">
              <a:rPr lang="pl-PL" smtClean="0"/>
              <a:pPr>
                <a:defRPr/>
              </a:pPr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03004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6F6565F-2B55-4C8E-9298-FBAA45F07C1C}" type="slidenum">
              <a:rPr lang="pl-PL" smtClean="0"/>
              <a:pPr>
                <a:defRPr/>
              </a:pPr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72668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6F6565F-2B55-4C8E-9298-FBAA45F07C1C}" type="slidenum">
              <a:rPr lang="pl-PL" smtClean="0"/>
              <a:pPr>
                <a:defRPr/>
              </a:pPr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36361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6F6565F-2B55-4C8E-9298-FBAA45F07C1C}" type="slidenum">
              <a:rPr lang="pl-PL" smtClean="0"/>
              <a:pPr>
                <a:defRPr/>
              </a:pPr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37637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6F6565F-2B55-4C8E-9298-FBAA45F07C1C}" type="slidenum">
              <a:rPr lang="pl-PL" smtClean="0"/>
              <a:pPr>
                <a:defRPr/>
              </a:pPr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330186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6F6565F-2B55-4C8E-9298-FBAA45F07C1C}" type="slidenum">
              <a:rPr lang="pl-PL" smtClean="0"/>
              <a:pPr>
                <a:defRPr/>
              </a:pPr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36386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Do ewentualnego wykorzystania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02985C-F27C-4047-BE7A-DC58B562F4BA}" type="slidenum">
              <a:rPr lang="pl-PL" smtClean="0"/>
              <a:pPr>
                <a:defRPr/>
              </a:pPr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68081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6F6565F-2B55-4C8E-9298-FBAA45F07C1C}" type="slidenum">
              <a:rPr lang="pl-PL" smtClean="0"/>
              <a:pPr>
                <a:defRPr/>
              </a:pPr>
              <a:t>27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8177613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6F6565F-2B55-4C8E-9298-FBAA45F07C1C}" type="slidenum">
              <a:rPr lang="pl-PL" smtClean="0"/>
              <a:pPr>
                <a:defRPr/>
              </a:pPr>
              <a:t>28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773131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6F6565F-2B55-4C8E-9298-FBAA45F07C1C}" type="slidenum">
              <a:rPr lang="pl-PL" smtClean="0"/>
              <a:pPr>
                <a:defRPr/>
              </a:pPr>
              <a:t>29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209526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6F6565F-2B55-4C8E-9298-FBAA45F07C1C}" type="slidenum">
              <a:rPr lang="pl-PL" smtClean="0"/>
              <a:pPr>
                <a:defRPr/>
              </a:pPr>
              <a:t>30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3476904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6F6565F-2B55-4C8E-9298-FBAA45F07C1C}" type="slidenum">
              <a:rPr lang="pl-PL" smtClean="0"/>
              <a:pPr>
                <a:defRPr/>
              </a:pPr>
              <a:t>31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8510709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6F6565F-2B55-4C8E-9298-FBAA45F07C1C}" type="slidenum">
              <a:rPr lang="pl-PL" smtClean="0"/>
              <a:pPr>
                <a:defRPr/>
              </a:pPr>
              <a:t>32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365174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Zdjęcie</a:t>
            </a:r>
            <a:r>
              <a:rPr lang="pl-PL" baseline="0" dirty="0" smtClean="0"/>
              <a:t> przykładowe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02985C-F27C-4047-BE7A-DC58B562F4BA}" type="slidenum">
              <a:rPr lang="pl-PL" smtClean="0"/>
              <a:pPr>
                <a:defRPr/>
              </a:pPr>
              <a:t>33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024043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6F6565F-2B55-4C8E-9298-FBAA45F07C1C}" type="slidenum">
              <a:rPr lang="pl-PL" smtClean="0"/>
              <a:pPr>
                <a:defRPr/>
              </a:pPr>
              <a:t>35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62147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6F6565F-2B55-4C8E-9298-FBAA45F07C1C}" type="slidenum">
              <a:rPr lang="pl-PL" smtClean="0"/>
              <a:pPr>
                <a:defRPr/>
              </a:pPr>
              <a:t>36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130683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6F6565F-2B55-4C8E-9298-FBAA45F07C1C}" type="slidenum">
              <a:rPr lang="pl-PL" smtClean="0"/>
              <a:pPr>
                <a:defRPr/>
              </a:pPr>
              <a:t>37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31750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02985C-F27C-4047-BE7A-DC58B562F4BA}" type="slidenum">
              <a:rPr lang="pl-PL" smtClean="0"/>
              <a:pPr>
                <a:defRPr/>
              </a:pPr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82005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6F6565F-2B55-4C8E-9298-FBAA45F07C1C}" type="slidenum">
              <a:rPr lang="pl-PL" smtClean="0"/>
              <a:pPr>
                <a:defRPr/>
              </a:pPr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88501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6F6565F-2B55-4C8E-9298-FBAA45F07C1C}" type="slidenum">
              <a:rPr lang="pl-PL" smtClean="0"/>
              <a:pPr>
                <a:defRPr/>
              </a:pPr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10000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6F6565F-2B55-4C8E-9298-FBAA45F07C1C}" type="slidenum">
              <a:rPr lang="pl-PL" smtClean="0"/>
              <a:pPr>
                <a:defRPr/>
              </a:pPr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99739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6F6565F-2B55-4C8E-9298-FBAA45F07C1C}" type="slidenum">
              <a:rPr lang="pl-PL" smtClean="0"/>
              <a:pPr>
                <a:defRPr/>
              </a:pPr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92426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6F6565F-2B55-4C8E-9298-FBAA45F07C1C}" type="slidenum">
              <a:rPr lang="pl-PL" smtClean="0"/>
              <a:pPr>
                <a:defRPr/>
              </a:pPr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29817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6F6565F-2B55-4C8E-9298-FBAA45F07C1C}" type="slidenum">
              <a:rPr lang="pl-PL" smtClean="0"/>
              <a:pPr>
                <a:defRPr/>
              </a:pPr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6589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86F56-C490-47E0-AD1E-61553228FED3}" type="datetimeFigureOut">
              <a:rPr lang="pl-PL"/>
              <a:pPr>
                <a:defRPr/>
              </a:pPr>
              <a:t>2015-04-22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7B437-BB9C-47CF-9EF7-4FAE964CA69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9746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570A8-AED1-4200-9F11-E37D085C1E86}" type="datetimeFigureOut">
              <a:rPr lang="pl-PL"/>
              <a:pPr>
                <a:defRPr/>
              </a:pPr>
              <a:t>2015-04-22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28FAB-5D11-459C-BFCB-B9D9930C895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4431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CAB7D-B459-4D04-A7A3-852E7F4BC430}" type="datetimeFigureOut">
              <a:rPr lang="pl-PL"/>
              <a:pPr>
                <a:defRPr/>
              </a:pPr>
              <a:t>2015-04-22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09DC3-A955-492C-B0CF-B44F2A9CC8B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6920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  <a:lvl2pPr>
              <a:defRPr>
                <a:latin typeface="Franklin Gothic Book" panose="020B0503020102020204" pitchFamily="34" charset="0"/>
              </a:defRPr>
            </a:lvl2pPr>
            <a:lvl3pPr>
              <a:defRPr>
                <a:latin typeface="Franklin Gothic Book" panose="020B0503020102020204" pitchFamily="34" charset="0"/>
              </a:defRPr>
            </a:lvl3pPr>
            <a:lvl4pPr>
              <a:defRPr>
                <a:latin typeface="Franklin Gothic Book" panose="020B0503020102020204" pitchFamily="34" charset="0"/>
              </a:defRPr>
            </a:lvl4pPr>
            <a:lvl5pPr>
              <a:defRPr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EAD45-B642-43FD-B867-9739EF007ADA}" type="datetimeFigureOut">
              <a:rPr lang="pl-PL"/>
              <a:pPr>
                <a:defRPr/>
              </a:pPr>
              <a:t>2015-04-22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6006A-CE1D-4992-B9DE-73BA68AED65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4371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31E33-682A-4A96-87A2-9786ECCC8F72}" type="datetimeFigureOut">
              <a:rPr lang="pl-PL"/>
              <a:pPr>
                <a:defRPr/>
              </a:pPr>
              <a:t>2015-04-22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5F3E0-9A81-4476-80AE-6E78749F545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1547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F6457-C652-4971-9497-DFF5A0F7E166}" type="datetimeFigureOut">
              <a:rPr lang="pl-PL"/>
              <a:pPr>
                <a:defRPr/>
              </a:pPr>
              <a:t>2015-04-22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09F4E-49E4-491D-A858-B317000482F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3414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691E0-45E6-4968-AE6F-A91EB533FAA5}" type="datetimeFigureOut">
              <a:rPr lang="pl-PL"/>
              <a:pPr>
                <a:defRPr/>
              </a:pPr>
              <a:t>2015-04-22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FB033-FDC0-405E-AAF7-0DACEC41C73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2563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89CE5-CB20-4C99-B11B-47FFA72BFC4E}" type="datetimeFigureOut">
              <a:rPr lang="pl-PL"/>
              <a:pPr>
                <a:defRPr/>
              </a:pPr>
              <a:t>2015-04-22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F02E7-E85B-4BFA-BED2-1A6F788A4C6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8285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6846F-08C1-4439-B280-65DC95A13A40}" type="datetimeFigureOut">
              <a:rPr lang="pl-PL"/>
              <a:pPr>
                <a:defRPr/>
              </a:pPr>
              <a:t>2015-04-22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B5298-D506-43F3-9881-9A9FAC77D8F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5000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92066-D0F8-4779-8EDF-6A5CA8FCAB84}" type="datetimeFigureOut">
              <a:rPr lang="pl-PL"/>
              <a:pPr>
                <a:defRPr/>
              </a:pPr>
              <a:t>2015-04-22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2853C-D147-4E30-B7A1-641F7675048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9130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80032-C455-4AC0-A964-207F097BC31F}" type="datetimeFigureOut">
              <a:rPr lang="pl-PL"/>
              <a:pPr>
                <a:defRPr/>
              </a:pPr>
              <a:t>2015-04-22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1FD7B-35FC-418E-B02E-1512A5C9174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3482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3BFCB0B-7585-4BE0-934F-1C07C3E684A6}" type="datetimeFigureOut">
              <a:rPr lang="pl-PL"/>
              <a:pPr>
                <a:defRPr/>
              </a:pPr>
              <a:t>2015-04-22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D3FB0AC-79FB-45FD-B648-214A3594D7C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Franklin Gothic Demi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Dem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Dem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Dem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Dem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jp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ODzd1yy3o60" TargetMode="Externa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SLBCpiut69M" TargetMode="External"/><Relationship Id="rId5" Type="http://schemas.openxmlformats.org/officeDocument/2006/relationships/image" Target="../media/image12.jpeg"/><Relationship Id="rId4" Type="http://schemas.openxmlformats.org/officeDocument/2006/relationships/hyperlink" Target="https://www.youtube.com/watch?v=SLBCpiut69M&amp;list=PL4uAT93s-jT1UngtFBhFyO7TYnjFYu3MW&amp;index=9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UewcBj4aJbI" TargetMode="External"/><Relationship Id="rId4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l5RwTKE-S-c" TargetMode="External"/><Relationship Id="rId4" Type="http://schemas.openxmlformats.org/officeDocument/2006/relationships/image" Target="../media/image14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LS71ceOh7jk" TargetMode="External"/><Relationship Id="rId4" Type="http://schemas.openxmlformats.org/officeDocument/2006/relationships/image" Target="../media/image15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C-g-dUbPgAI" TargetMode="External"/><Relationship Id="rId4" Type="http://schemas.openxmlformats.org/officeDocument/2006/relationships/image" Target="../media/image16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europa.eu/youth/EU_pl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olny kształt 1"/>
          <p:cNvSpPr/>
          <p:nvPr/>
        </p:nvSpPr>
        <p:spPr>
          <a:xfrm>
            <a:off x="-67480" y="980728"/>
            <a:ext cx="9319999" cy="3744711"/>
          </a:xfrm>
          <a:custGeom>
            <a:avLst/>
            <a:gdLst>
              <a:gd name="connsiteX0" fmla="*/ 10885 w 9176657"/>
              <a:gd name="connsiteY0" fmla="*/ 3189515 h 3189515"/>
              <a:gd name="connsiteX1" fmla="*/ 9165771 w 9176657"/>
              <a:gd name="connsiteY1" fmla="*/ 3178629 h 3189515"/>
              <a:gd name="connsiteX2" fmla="*/ 9176657 w 9176657"/>
              <a:gd name="connsiteY2" fmla="*/ 0 h 3189515"/>
              <a:gd name="connsiteX3" fmla="*/ 0 w 9176657"/>
              <a:gd name="connsiteY3" fmla="*/ 772886 h 3189515"/>
              <a:gd name="connsiteX4" fmla="*/ 10885 w 9176657"/>
              <a:gd name="connsiteY4" fmla="*/ 3189515 h 3189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76657" h="3189515">
                <a:moveTo>
                  <a:pt x="10885" y="3189515"/>
                </a:moveTo>
                <a:lnTo>
                  <a:pt x="9165771" y="3178629"/>
                </a:lnTo>
                <a:cubicBezTo>
                  <a:pt x="9169400" y="2119086"/>
                  <a:pt x="9173028" y="1059543"/>
                  <a:pt x="9176657" y="0"/>
                </a:cubicBezTo>
                <a:lnTo>
                  <a:pt x="0" y="772886"/>
                </a:lnTo>
                <a:cubicBezTo>
                  <a:pt x="3628" y="1578429"/>
                  <a:pt x="7257" y="2383972"/>
                  <a:pt x="10885" y="3189515"/>
                </a:cubicBezTo>
                <a:close/>
              </a:path>
            </a:pathLst>
          </a:cu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2052" name="Tytuł 1"/>
          <p:cNvSpPr txBox="1">
            <a:spLocks/>
          </p:cNvSpPr>
          <p:nvPr/>
        </p:nvSpPr>
        <p:spPr bwMode="auto">
          <a:xfrm>
            <a:off x="35496" y="2277168"/>
            <a:ext cx="9108504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4400" dirty="0" smtClean="0">
                <a:solidFill>
                  <a:schemeClr val="bg1"/>
                </a:solidFill>
                <a:latin typeface="Franklin Gothic Demi" pitchFamily="34" charset="0"/>
              </a:rPr>
              <a:t>Europejski Dzień </a:t>
            </a:r>
            <a:br>
              <a:rPr lang="pl-PL" altLang="pl-PL" sz="4400" dirty="0" smtClean="0">
                <a:solidFill>
                  <a:schemeClr val="bg1"/>
                </a:solidFill>
                <a:latin typeface="Franklin Gothic Demi" pitchFamily="34" charset="0"/>
              </a:rPr>
            </a:br>
            <a:r>
              <a:rPr lang="pl-PL" altLang="pl-PL" sz="4400" dirty="0" smtClean="0">
                <a:solidFill>
                  <a:schemeClr val="bg1"/>
                </a:solidFill>
                <a:latin typeface="Franklin Gothic Demi" pitchFamily="34" charset="0"/>
              </a:rPr>
              <a:t>e-Aktywności Obywatelskiej</a:t>
            </a:r>
            <a:endParaRPr lang="pl-PL" altLang="pl-PL" sz="4400" dirty="0">
              <a:solidFill>
                <a:schemeClr val="bg1"/>
              </a:solidFill>
              <a:latin typeface="Franklin Gothic Demi" pitchFamily="34" charset="0"/>
            </a:endParaRPr>
          </a:p>
        </p:txBody>
      </p:sp>
      <p:grpSp>
        <p:nvGrpSpPr>
          <p:cNvPr id="2053" name="Group 5"/>
          <p:cNvGrpSpPr>
            <a:grpSpLocks/>
          </p:cNvGrpSpPr>
          <p:nvPr/>
        </p:nvGrpSpPr>
        <p:grpSpPr bwMode="auto">
          <a:xfrm>
            <a:off x="105425875" y="112418813"/>
            <a:ext cx="9577388" cy="1089025"/>
            <a:chOff x="105425662" y="112419245"/>
            <a:chExt cx="9577951" cy="1088365"/>
          </a:xfrm>
        </p:grpSpPr>
        <p:pic>
          <p:nvPicPr>
            <p:cNvPr id="2055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425662" y="112961055"/>
              <a:ext cx="1487844" cy="5465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pic>
          <p:nvPicPr>
            <p:cNvPr id="2056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972332" y="112992901"/>
              <a:ext cx="1725500" cy="4479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pic>
          <p:nvPicPr>
            <p:cNvPr id="2057" name="Picture 8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127492" y="113031894"/>
              <a:ext cx="1614153" cy="4056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pic>
          <p:nvPicPr>
            <p:cNvPr id="2058" name="Picture 9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818598" y="112948521"/>
              <a:ext cx="1456932" cy="4856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pic>
          <p:nvPicPr>
            <p:cNvPr id="2059" name="Picture 10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024279" y="112959291"/>
              <a:ext cx="1652071" cy="5474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sp>
          <p:nvSpPr>
            <p:cNvPr id="2060" name="Text Box 11"/>
            <p:cNvSpPr txBox="1">
              <a:spLocks noChangeArrowheads="1"/>
            </p:cNvSpPr>
            <p:nvPr/>
          </p:nvSpPr>
          <p:spPr bwMode="auto">
            <a:xfrm>
              <a:off x="105987273" y="112435574"/>
              <a:ext cx="1947553" cy="5106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Franklin Gothic Book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Franklin Gothic Book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Franklin Gothic Book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Franklin Gothic Book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Franklin Gothic Book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pl-PL" altLang="pl-PL" sz="1800">
                <a:latin typeface="Calibri" pitchFamily="34" charset="0"/>
              </a:endParaRPr>
            </a:p>
          </p:txBody>
        </p:sp>
        <p:sp>
          <p:nvSpPr>
            <p:cNvPr id="2061" name="Text Box 12"/>
            <p:cNvSpPr txBox="1">
              <a:spLocks noChangeArrowheads="1"/>
            </p:cNvSpPr>
            <p:nvPr/>
          </p:nvSpPr>
          <p:spPr bwMode="auto">
            <a:xfrm>
              <a:off x="106315329" y="112419245"/>
              <a:ext cx="1947553" cy="5106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Franklin Gothic Book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Franklin Gothic Book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Franklin Gothic Book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Franklin Gothic Book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Franklin Gothic Book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l-PL" altLang="pl-PL" sz="1800">
                  <a:solidFill>
                    <a:srgbClr val="000000"/>
                  </a:solidFill>
                  <a:latin typeface="Calibri" pitchFamily="34" charset="0"/>
                </a:rPr>
                <a:t>Sponsorzy:</a:t>
              </a:r>
              <a:endParaRPr lang="pl-PL" altLang="pl-PL" sz="1800">
                <a:latin typeface="Calibri" pitchFamily="34" charset="0"/>
              </a:endParaRPr>
            </a:p>
          </p:txBody>
        </p:sp>
        <p:sp>
          <p:nvSpPr>
            <p:cNvPr id="2062" name="Text Box 13"/>
            <p:cNvSpPr txBox="1">
              <a:spLocks noChangeArrowheads="1"/>
            </p:cNvSpPr>
            <p:nvPr/>
          </p:nvSpPr>
          <p:spPr bwMode="auto">
            <a:xfrm>
              <a:off x="113056060" y="112438542"/>
              <a:ext cx="1947553" cy="5106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Franklin Gothic Book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Franklin Gothic Book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Franklin Gothic Book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Franklin Gothic Book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Franklin Gothic Book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l-PL" altLang="pl-PL" sz="1800">
                  <a:solidFill>
                    <a:srgbClr val="000000"/>
                  </a:solidFill>
                  <a:latin typeface="Calibri" pitchFamily="34" charset="0"/>
                </a:rPr>
                <a:t>Realizator:</a:t>
              </a:r>
              <a:endParaRPr lang="pl-PL" altLang="pl-PL" sz="1800">
                <a:latin typeface="Calibri" pitchFamily="34" charset="0"/>
              </a:endParaRPr>
            </a:p>
          </p:txBody>
        </p:sp>
        <p:sp>
          <p:nvSpPr>
            <p:cNvPr id="2063" name="Text Box 14"/>
            <p:cNvSpPr txBox="1">
              <a:spLocks noChangeArrowheads="1"/>
            </p:cNvSpPr>
            <p:nvPr/>
          </p:nvSpPr>
          <p:spPr bwMode="auto">
            <a:xfrm>
              <a:off x="109845271" y="112445965"/>
              <a:ext cx="1947553" cy="5106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lIns="36576" tIns="36576" rIns="36576" bIns="36576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Franklin Gothic Book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Franklin Gothic Book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Franklin Gothic Book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Franklin Gothic Book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Franklin Gothic Book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Franklin Gothic Book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Franklin Gothic Book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Franklin Gothic Book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Franklin Gothic Book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pl-PL" altLang="pl-PL" sz="1800">
                  <a:solidFill>
                    <a:srgbClr val="000000"/>
                  </a:solidFill>
                  <a:latin typeface="Calibri" pitchFamily="34" charset="0"/>
                </a:rPr>
                <a:t>Patroni:</a:t>
              </a:r>
              <a:endParaRPr lang="pl-PL" altLang="pl-PL" sz="1800">
                <a:latin typeface="Calibri" pitchFamily="34" charset="0"/>
              </a:endParaRPr>
            </a:p>
          </p:txBody>
        </p:sp>
      </p:grp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216025"/>
            <a:ext cx="1894171" cy="1340767"/>
          </a:xfrm>
        </p:spPr>
      </p:pic>
      <p:sp>
        <p:nvSpPr>
          <p:cNvPr id="5" name="pole tekstowe 4"/>
          <p:cNvSpPr txBox="1"/>
          <p:nvPr/>
        </p:nvSpPr>
        <p:spPr>
          <a:xfrm>
            <a:off x="0" y="4077368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chemeClr val="bg1"/>
                </a:solidFill>
                <a:latin typeface="Franklin Gothic Book" panose="020B0503020102020204" pitchFamily="34" charset="0"/>
              </a:rPr>
              <a:t>Przekaż swoją opinię Unii Europejskiej!</a:t>
            </a:r>
            <a:endParaRPr lang="pl-PL" sz="2400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878745" y="6420574"/>
            <a:ext cx="67559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Franklin Gothic Book" panose="020B0503020102020204" pitchFamily="34" charset="0"/>
              </a:rPr>
              <a:t>Projekt dofinansowany w ramach programu Europa dla Obywateli Unii Europejskiej</a:t>
            </a:r>
            <a:endParaRPr lang="pl-PL" sz="1400" dirty="0">
              <a:solidFill>
                <a:schemeClr val="tx1">
                  <a:lumMod val="50000"/>
                  <a:lumOff val="50000"/>
                </a:schemeClr>
              </a:solidFill>
              <a:latin typeface="Franklin Gothic Book" panose="020B0503020102020204" pitchFamily="34" charset="0"/>
            </a:endParaRPr>
          </a:p>
        </p:txBody>
      </p:sp>
      <p:grpSp>
        <p:nvGrpSpPr>
          <p:cNvPr id="6" name="Grupa 5"/>
          <p:cNvGrpSpPr/>
          <p:nvPr/>
        </p:nvGrpSpPr>
        <p:grpSpPr>
          <a:xfrm>
            <a:off x="2051720" y="5187931"/>
            <a:ext cx="5098253" cy="905365"/>
            <a:chOff x="1691680" y="5119472"/>
            <a:chExt cx="5098253" cy="905365"/>
          </a:xfrm>
        </p:grpSpPr>
        <p:pic>
          <p:nvPicPr>
            <p:cNvPr id="7" name="Obraz 6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91680" y="5175273"/>
              <a:ext cx="1060703" cy="727474"/>
            </a:xfrm>
            <a:prstGeom prst="rect">
              <a:avLst/>
            </a:prstGeom>
          </p:spPr>
        </p:pic>
        <p:pic>
          <p:nvPicPr>
            <p:cNvPr id="11" name="Obraz 10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512" b="22683"/>
            <a:stretch/>
          </p:blipFill>
          <p:spPr>
            <a:xfrm>
              <a:off x="3817192" y="5119472"/>
              <a:ext cx="1186856" cy="733541"/>
            </a:xfrm>
            <a:prstGeom prst="rect">
              <a:avLst/>
            </a:prstGeom>
          </p:spPr>
        </p:pic>
        <p:pic>
          <p:nvPicPr>
            <p:cNvPr id="21" name="Obraz 20" descr="10 lat FCP magenta"/>
            <p:cNvPicPr/>
            <p:nvPr/>
          </p:nvPicPr>
          <p:blipFill>
            <a:blip r:embed="rId11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36213" y="5228547"/>
              <a:ext cx="553720" cy="79629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3" name="Obraz 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1930" y="6416758"/>
            <a:ext cx="1258502" cy="3216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ymbol zastępczy zawartości 4"/>
          <p:cNvSpPr>
            <a:spLocks noGrp="1"/>
          </p:cNvSpPr>
          <p:nvPr>
            <p:ph idx="1"/>
          </p:nvPr>
        </p:nvSpPr>
        <p:spPr>
          <a:xfrm>
            <a:off x="506413" y="1674815"/>
            <a:ext cx="8229600" cy="4525963"/>
          </a:xfrm>
        </p:spPr>
        <p:txBody>
          <a:bodyPr/>
          <a:lstStyle/>
          <a:p>
            <a:pPr marL="0" lvl="0" indent="0">
              <a:buNone/>
            </a:pPr>
            <a:r>
              <a:rPr lang="pl-PL" altLang="pl-PL" sz="2400" dirty="0" smtClean="0">
                <a:solidFill>
                  <a:srgbClr val="00A79D"/>
                </a:solidFill>
              </a:rPr>
              <a:t>BEZROBOCIE:</a:t>
            </a:r>
          </a:p>
          <a:p>
            <a:pPr marL="0" lvl="0" indent="0">
              <a:buNone/>
            </a:pPr>
            <a:endParaRPr lang="pl-PL" altLang="pl-PL" sz="2400" dirty="0">
              <a:solidFill>
                <a:srgbClr val="00A79D"/>
              </a:solidFill>
            </a:endParaRPr>
          </a:p>
          <a:p>
            <a:pPr marL="0" lvl="0" indent="0">
              <a:buNone/>
            </a:pPr>
            <a:r>
              <a:rPr lang="pl-PL" altLang="pl-PL" sz="2400" dirty="0">
                <a:solidFill>
                  <a:srgbClr val="EC008C"/>
                </a:solidFill>
              </a:rPr>
              <a:t>Program Erasmus+</a:t>
            </a:r>
            <a:r>
              <a:rPr lang="pl-PL" altLang="pl-PL" sz="2400" dirty="0">
                <a:solidFill>
                  <a:schemeClr val="bg1">
                    <a:lumMod val="50000"/>
                  </a:schemeClr>
                </a:solidFill>
              </a:rPr>
              <a:t> (2014-2020). </a:t>
            </a:r>
          </a:p>
          <a:p>
            <a:pPr marL="0" lvl="0" indent="0">
              <a:buNone/>
            </a:pPr>
            <a:endParaRPr lang="pl-PL" altLang="pl-PL" sz="2400" dirty="0" smtClean="0">
              <a:solidFill>
                <a:srgbClr val="FF9900"/>
              </a:solidFill>
            </a:endParaRPr>
          </a:p>
          <a:p>
            <a:pPr marL="0" lvl="0" indent="0">
              <a:buNone/>
            </a:pPr>
            <a:r>
              <a:rPr lang="pl-PL" altLang="pl-PL" sz="2400" dirty="0" smtClean="0">
                <a:solidFill>
                  <a:srgbClr val="FF9900"/>
                </a:solidFill>
              </a:rPr>
              <a:t>Dla </a:t>
            </a:r>
            <a:r>
              <a:rPr lang="pl-PL" altLang="pl-PL" sz="2400" dirty="0">
                <a:solidFill>
                  <a:srgbClr val="FF9900"/>
                </a:solidFill>
              </a:rPr>
              <a:t>kogo?: </a:t>
            </a:r>
            <a:r>
              <a:rPr lang="pl-PL" altLang="pl-PL" sz="2400" dirty="0" smtClean="0">
                <a:solidFill>
                  <a:schemeClr val="bg1">
                    <a:lumMod val="50000"/>
                  </a:schemeClr>
                </a:solidFill>
              </a:rPr>
              <a:t>uczniowie; studenci; nauczyciele; dorośli</a:t>
            </a:r>
            <a:endParaRPr lang="pl-PL" altLang="pl-PL" sz="2400" dirty="0">
              <a:solidFill>
                <a:schemeClr val="bg1">
                  <a:lumMod val="50000"/>
                </a:schemeClr>
              </a:solidFill>
            </a:endParaRPr>
          </a:p>
          <a:p>
            <a:pPr marL="0" lvl="0" indent="0">
              <a:buNone/>
            </a:pPr>
            <a:r>
              <a:rPr lang="pl-PL" altLang="pl-PL" sz="2400" dirty="0" smtClean="0">
                <a:solidFill>
                  <a:srgbClr val="FF9900"/>
                </a:solidFill>
              </a:rPr>
              <a:t>W </a:t>
            </a:r>
            <a:r>
              <a:rPr lang="pl-PL" altLang="pl-PL" sz="2400" dirty="0">
                <a:solidFill>
                  <a:srgbClr val="FF9900"/>
                </a:solidFill>
              </a:rPr>
              <a:t>jakiej formie?: </a:t>
            </a:r>
            <a:r>
              <a:rPr lang="pl-PL" altLang="pl-PL" sz="2400" dirty="0">
                <a:solidFill>
                  <a:schemeClr val="bg1">
                    <a:lumMod val="50000"/>
                  </a:schemeClr>
                </a:solidFill>
              </a:rPr>
              <a:t>staże zawodowe; wolontariat; </a:t>
            </a:r>
            <a:r>
              <a:rPr lang="pl-PL" altLang="pl-PL" sz="24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pl-PL" altLang="pl-PL" sz="24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pl-PL" altLang="pl-PL" sz="2400" dirty="0" smtClean="0">
                <a:solidFill>
                  <a:schemeClr val="bg1">
                    <a:lumMod val="50000"/>
                  </a:schemeClr>
                </a:solidFill>
              </a:rPr>
              <a:t>studia </a:t>
            </a:r>
            <a:r>
              <a:rPr lang="pl-PL" altLang="pl-PL" sz="2400" dirty="0" smtClean="0">
                <a:solidFill>
                  <a:schemeClr val="bg1">
                    <a:lumMod val="50000"/>
                  </a:schemeClr>
                </a:solidFill>
              </a:rPr>
              <a:t>za granicą</a:t>
            </a:r>
            <a:r>
              <a:rPr lang="pl-PL" altLang="pl-PL" sz="2400" dirty="0">
                <a:solidFill>
                  <a:schemeClr val="bg1">
                    <a:lumMod val="50000"/>
                  </a:schemeClr>
                </a:solidFill>
              </a:rPr>
              <a:t>; wymiana doświadczeń </a:t>
            </a:r>
            <a:r>
              <a:rPr lang="pl-PL" altLang="pl-PL" sz="2400" dirty="0" smtClean="0">
                <a:solidFill>
                  <a:schemeClr val="bg1">
                    <a:lumMod val="50000"/>
                  </a:schemeClr>
                </a:solidFill>
              </a:rPr>
              <a:t>międzynarodowych.</a:t>
            </a:r>
            <a:endParaRPr lang="pl-PL" altLang="pl-PL" sz="2400" dirty="0">
              <a:solidFill>
                <a:srgbClr val="FF9900"/>
              </a:solidFill>
            </a:endParaRPr>
          </a:p>
          <a:p>
            <a:pPr marL="0" lvl="0" indent="0">
              <a:buNone/>
            </a:pPr>
            <a:r>
              <a:rPr lang="pl-PL" altLang="pl-PL" sz="2400" dirty="0" smtClean="0">
                <a:solidFill>
                  <a:srgbClr val="FF9900"/>
                </a:solidFill>
              </a:rPr>
              <a:t>Co </a:t>
            </a:r>
            <a:r>
              <a:rPr lang="pl-PL" altLang="pl-PL" sz="2400" dirty="0">
                <a:solidFill>
                  <a:srgbClr val="FF9900"/>
                </a:solidFill>
              </a:rPr>
              <a:t>daje?: </a:t>
            </a:r>
            <a:r>
              <a:rPr lang="pl-PL" altLang="pl-PL" sz="2400" dirty="0">
                <a:solidFill>
                  <a:schemeClr val="bg1">
                    <a:lumMod val="50000"/>
                  </a:schemeClr>
                </a:solidFill>
              </a:rPr>
              <a:t>doświadczenie; oswojenie się z myślą o ewentualnej migracji; poznanie nowych rozwiązań; rozwój osobisty.</a:t>
            </a:r>
          </a:p>
        </p:txBody>
      </p:sp>
      <p:sp>
        <p:nvSpPr>
          <p:cNvPr id="10" name="Dowolny kształt 9"/>
          <p:cNvSpPr/>
          <p:nvPr/>
        </p:nvSpPr>
        <p:spPr>
          <a:xfrm rot="10800000">
            <a:off x="-30163" y="0"/>
            <a:ext cx="9177338" cy="1341438"/>
          </a:xfrm>
          <a:custGeom>
            <a:avLst/>
            <a:gdLst>
              <a:gd name="connsiteX0" fmla="*/ 10885 w 9176657"/>
              <a:gd name="connsiteY0" fmla="*/ 3189515 h 3189515"/>
              <a:gd name="connsiteX1" fmla="*/ 9165771 w 9176657"/>
              <a:gd name="connsiteY1" fmla="*/ 3178629 h 3189515"/>
              <a:gd name="connsiteX2" fmla="*/ 9176657 w 9176657"/>
              <a:gd name="connsiteY2" fmla="*/ 0 h 3189515"/>
              <a:gd name="connsiteX3" fmla="*/ 0 w 9176657"/>
              <a:gd name="connsiteY3" fmla="*/ 772886 h 3189515"/>
              <a:gd name="connsiteX4" fmla="*/ 10885 w 9176657"/>
              <a:gd name="connsiteY4" fmla="*/ 3189515 h 3189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76657" h="3189515">
                <a:moveTo>
                  <a:pt x="10885" y="3189515"/>
                </a:moveTo>
                <a:lnTo>
                  <a:pt x="9165771" y="3178629"/>
                </a:lnTo>
                <a:cubicBezTo>
                  <a:pt x="9169400" y="2119086"/>
                  <a:pt x="9173028" y="1059543"/>
                  <a:pt x="9176657" y="0"/>
                </a:cubicBezTo>
                <a:lnTo>
                  <a:pt x="0" y="772886"/>
                </a:lnTo>
                <a:cubicBezTo>
                  <a:pt x="3628" y="1578429"/>
                  <a:pt x="7257" y="2383972"/>
                  <a:pt x="10885" y="3189515"/>
                </a:cubicBezTo>
                <a:close/>
              </a:path>
            </a:pathLst>
          </a:custGeom>
          <a:solidFill>
            <a:srgbClr val="D1DB24"/>
          </a:solidFill>
          <a:ln>
            <a:solidFill>
              <a:srgbClr val="D1DB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1" name="Tytuł 3"/>
          <p:cNvSpPr>
            <a:spLocks noGrp="1"/>
          </p:cNvSpPr>
          <p:nvPr>
            <p:ph type="title"/>
          </p:nvPr>
        </p:nvSpPr>
        <p:spPr>
          <a:xfrm>
            <a:off x="506413" y="333375"/>
            <a:ext cx="8229600" cy="647700"/>
          </a:xfrm>
        </p:spPr>
        <p:txBody>
          <a:bodyPr/>
          <a:lstStyle/>
          <a:p>
            <a:pPr algn="l" eaLnBrk="1" hangingPunct="1">
              <a:defRPr/>
            </a:pPr>
            <a:r>
              <a:rPr lang="pl-PL" altLang="pl-PL" sz="3200" dirty="0" smtClean="0">
                <a:solidFill>
                  <a:schemeClr val="bg1"/>
                </a:solidFill>
              </a:rPr>
              <a:t>Jak UE próbuje rozwiązać ważne problemy?</a:t>
            </a:r>
          </a:p>
        </p:txBody>
      </p:sp>
    </p:spTree>
    <p:extLst>
      <p:ext uri="{BB962C8B-B14F-4D97-AF65-F5344CB8AC3E}">
        <p14:creationId xmlns:p14="http://schemas.microsoft.com/office/powerpoint/2010/main" val="353165331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ymbol zastępczy zawartości 4"/>
          <p:cNvSpPr>
            <a:spLocks noGrp="1"/>
          </p:cNvSpPr>
          <p:nvPr>
            <p:ph idx="1"/>
          </p:nvPr>
        </p:nvSpPr>
        <p:spPr>
          <a:xfrm>
            <a:off x="506413" y="1439984"/>
            <a:ext cx="8229600" cy="458041"/>
          </a:xfrm>
        </p:spPr>
        <p:txBody>
          <a:bodyPr/>
          <a:lstStyle/>
          <a:p>
            <a:pPr marL="0" lvl="0" indent="0" algn="just">
              <a:buNone/>
            </a:pPr>
            <a:r>
              <a:rPr lang="pl-PL" altLang="pl-PL" sz="2800" dirty="0" smtClean="0">
                <a:solidFill>
                  <a:srgbClr val="F8A662"/>
                </a:solidFill>
              </a:rPr>
              <a:t>O programie Erasmus +</a:t>
            </a:r>
          </a:p>
        </p:txBody>
      </p:sp>
      <p:sp>
        <p:nvSpPr>
          <p:cNvPr id="10" name="Dowolny kształt 9"/>
          <p:cNvSpPr/>
          <p:nvPr/>
        </p:nvSpPr>
        <p:spPr>
          <a:xfrm rot="10800000">
            <a:off x="-30163" y="0"/>
            <a:ext cx="9177338" cy="1341438"/>
          </a:xfrm>
          <a:custGeom>
            <a:avLst/>
            <a:gdLst>
              <a:gd name="connsiteX0" fmla="*/ 10885 w 9176657"/>
              <a:gd name="connsiteY0" fmla="*/ 3189515 h 3189515"/>
              <a:gd name="connsiteX1" fmla="*/ 9165771 w 9176657"/>
              <a:gd name="connsiteY1" fmla="*/ 3178629 h 3189515"/>
              <a:gd name="connsiteX2" fmla="*/ 9176657 w 9176657"/>
              <a:gd name="connsiteY2" fmla="*/ 0 h 3189515"/>
              <a:gd name="connsiteX3" fmla="*/ 0 w 9176657"/>
              <a:gd name="connsiteY3" fmla="*/ 772886 h 3189515"/>
              <a:gd name="connsiteX4" fmla="*/ 10885 w 9176657"/>
              <a:gd name="connsiteY4" fmla="*/ 3189515 h 3189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76657" h="3189515">
                <a:moveTo>
                  <a:pt x="10885" y="3189515"/>
                </a:moveTo>
                <a:lnTo>
                  <a:pt x="9165771" y="3178629"/>
                </a:lnTo>
                <a:cubicBezTo>
                  <a:pt x="9169400" y="2119086"/>
                  <a:pt x="9173028" y="1059543"/>
                  <a:pt x="9176657" y="0"/>
                </a:cubicBezTo>
                <a:lnTo>
                  <a:pt x="0" y="772886"/>
                </a:lnTo>
                <a:cubicBezTo>
                  <a:pt x="3628" y="1578429"/>
                  <a:pt x="7257" y="2383972"/>
                  <a:pt x="10885" y="3189515"/>
                </a:cubicBezTo>
                <a:close/>
              </a:path>
            </a:pathLst>
          </a:custGeom>
          <a:solidFill>
            <a:srgbClr val="D1DB24"/>
          </a:solidFill>
          <a:ln>
            <a:solidFill>
              <a:srgbClr val="D1DB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1" name="Tytuł 3"/>
          <p:cNvSpPr>
            <a:spLocks noGrp="1"/>
          </p:cNvSpPr>
          <p:nvPr>
            <p:ph type="title"/>
          </p:nvPr>
        </p:nvSpPr>
        <p:spPr>
          <a:xfrm>
            <a:off x="506413" y="333375"/>
            <a:ext cx="8229600" cy="647700"/>
          </a:xfrm>
        </p:spPr>
        <p:txBody>
          <a:bodyPr/>
          <a:lstStyle/>
          <a:p>
            <a:pPr algn="l" eaLnBrk="1" hangingPunct="1">
              <a:defRPr/>
            </a:pPr>
            <a:r>
              <a:rPr lang="pl-PL" altLang="pl-PL" sz="3200" dirty="0" smtClean="0">
                <a:solidFill>
                  <a:schemeClr val="bg1"/>
                </a:solidFill>
              </a:rPr>
              <a:t>Jak UE próbuje rozwiązać ważne problemy?</a:t>
            </a:r>
            <a:br>
              <a:rPr lang="pl-PL" altLang="pl-PL" sz="3200" dirty="0" smtClean="0">
                <a:solidFill>
                  <a:schemeClr val="bg1"/>
                </a:solidFill>
              </a:rPr>
            </a:br>
            <a:r>
              <a:rPr lang="pl-PL" altLang="pl-PL" sz="3200" dirty="0" smtClean="0">
                <a:solidFill>
                  <a:schemeClr val="bg1"/>
                </a:solidFill>
              </a:rPr>
              <a:t>Bezrobocie.</a:t>
            </a:r>
          </a:p>
        </p:txBody>
      </p:sp>
      <p:pic>
        <p:nvPicPr>
          <p:cNvPr id="2" name="ODzd1yy3o60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506413" y="1996570"/>
            <a:ext cx="8130985" cy="4573679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>
            <a:off x="3491880" y="6501666"/>
            <a:ext cx="56521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l-PL" dirty="0"/>
              <a:t>https://www.youtube.com/watch?v=ODzd1yy3o60</a:t>
            </a:r>
          </a:p>
        </p:txBody>
      </p:sp>
    </p:spTree>
    <p:extLst>
      <p:ext uri="{BB962C8B-B14F-4D97-AF65-F5344CB8AC3E}">
        <p14:creationId xmlns:p14="http://schemas.microsoft.com/office/powerpoint/2010/main" val="262043105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ymbol zastępczy zawartości 4"/>
          <p:cNvSpPr>
            <a:spLocks noGrp="1"/>
          </p:cNvSpPr>
          <p:nvPr>
            <p:ph idx="1"/>
          </p:nvPr>
        </p:nvSpPr>
        <p:spPr>
          <a:xfrm>
            <a:off x="506413" y="1439984"/>
            <a:ext cx="8229600" cy="458041"/>
          </a:xfrm>
        </p:spPr>
        <p:txBody>
          <a:bodyPr/>
          <a:lstStyle/>
          <a:p>
            <a:pPr marL="0" lvl="0" indent="0" algn="just">
              <a:buNone/>
            </a:pPr>
            <a:r>
              <a:rPr lang="pl-PL" altLang="pl-PL" sz="2800" dirty="0" smtClean="0">
                <a:solidFill>
                  <a:srgbClr val="F8A662"/>
                </a:solidFill>
              </a:rPr>
              <a:t>O programie Erasmus +</a:t>
            </a:r>
          </a:p>
        </p:txBody>
      </p:sp>
      <p:sp>
        <p:nvSpPr>
          <p:cNvPr id="10" name="Dowolny kształt 9"/>
          <p:cNvSpPr/>
          <p:nvPr/>
        </p:nvSpPr>
        <p:spPr>
          <a:xfrm rot="10800000">
            <a:off x="-30163" y="0"/>
            <a:ext cx="9177338" cy="1341438"/>
          </a:xfrm>
          <a:custGeom>
            <a:avLst/>
            <a:gdLst>
              <a:gd name="connsiteX0" fmla="*/ 10885 w 9176657"/>
              <a:gd name="connsiteY0" fmla="*/ 3189515 h 3189515"/>
              <a:gd name="connsiteX1" fmla="*/ 9165771 w 9176657"/>
              <a:gd name="connsiteY1" fmla="*/ 3178629 h 3189515"/>
              <a:gd name="connsiteX2" fmla="*/ 9176657 w 9176657"/>
              <a:gd name="connsiteY2" fmla="*/ 0 h 3189515"/>
              <a:gd name="connsiteX3" fmla="*/ 0 w 9176657"/>
              <a:gd name="connsiteY3" fmla="*/ 772886 h 3189515"/>
              <a:gd name="connsiteX4" fmla="*/ 10885 w 9176657"/>
              <a:gd name="connsiteY4" fmla="*/ 3189515 h 3189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76657" h="3189515">
                <a:moveTo>
                  <a:pt x="10885" y="3189515"/>
                </a:moveTo>
                <a:lnTo>
                  <a:pt x="9165771" y="3178629"/>
                </a:lnTo>
                <a:cubicBezTo>
                  <a:pt x="9169400" y="2119086"/>
                  <a:pt x="9173028" y="1059543"/>
                  <a:pt x="9176657" y="0"/>
                </a:cubicBezTo>
                <a:lnTo>
                  <a:pt x="0" y="772886"/>
                </a:lnTo>
                <a:cubicBezTo>
                  <a:pt x="3628" y="1578429"/>
                  <a:pt x="7257" y="2383972"/>
                  <a:pt x="10885" y="3189515"/>
                </a:cubicBezTo>
                <a:close/>
              </a:path>
            </a:pathLst>
          </a:custGeom>
          <a:solidFill>
            <a:srgbClr val="D1DB24"/>
          </a:solidFill>
          <a:ln>
            <a:solidFill>
              <a:srgbClr val="D1DB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1" name="Tytuł 3"/>
          <p:cNvSpPr>
            <a:spLocks noGrp="1"/>
          </p:cNvSpPr>
          <p:nvPr>
            <p:ph type="title"/>
          </p:nvPr>
        </p:nvSpPr>
        <p:spPr>
          <a:xfrm>
            <a:off x="506413" y="333375"/>
            <a:ext cx="8229600" cy="647700"/>
          </a:xfrm>
        </p:spPr>
        <p:txBody>
          <a:bodyPr/>
          <a:lstStyle/>
          <a:p>
            <a:pPr algn="l" eaLnBrk="1" hangingPunct="1">
              <a:defRPr/>
            </a:pPr>
            <a:r>
              <a:rPr lang="pl-PL" altLang="pl-PL" sz="3200" dirty="0">
                <a:solidFill>
                  <a:schemeClr val="bg1"/>
                </a:solidFill>
              </a:rPr>
              <a:t>Jak UE próbuje rozwiązać ważne problemy?</a:t>
            </a:r>
            <a:br>
              <a:rPr lang="pl-PL" altLang="pl-PL" sz="3200" dirty="0">
                <a:solidFill>
                  <a:schemeClr val="bg1"/>
                </a:solidFill>
              </a:rPr>
            </a:br>
            <a:r>
              <a:rPr lang="pl-PL" altLang="pl-PL" sz="3200" dirty="0">
                <a:solidFill>
                  <a:schemeClr val="bg1"/>
                </a:solidFill>
              </a:rPr>
              <a:t>Bezrobocie.</a:t>
            </a:r>
            <a:endParaRPr lang="pl-PL" altLang="pl-PL" sz="3200" dirty="0" smtClean="0">
              <a:solidFill>
                <a:schemeClr val="bg1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0" y="6501666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u="sng" dirty="0">
                <a:hlinkClick r:id="rId4"/>
              </a:rPr>
              <a:t>https://www.youtube.com/watch?v=SLBCpiut69M&amp;list=PL4uAT93s-jT1UngtFBhFyO7TYnjFYu3MW&amp;index=9</a:t>
            </a:r>
            <a:endParaRPr lang="pl-PL" sz="1600" dirty="0"/>
          </a:p>
        </p:txBody>
      </p:sp>
      <p:pic>
        <p:nvPicPr>
          <p:cNvPr id="5" name="SLBCpiut69M"/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506413" y="1898025"/>
            <a:ext cx="8280920" cy="4658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96530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ymbol zastępczy zawartości 4"/>
          <p:cNvSpPr>
            <a:spLocks noGrp="1"/>
          </p:cNvSpPr>
          <p:nvPr>
            <p:ph idx="1"/>
          </p:nvPr>
        </p:nvSpPr>
        <p:spPr>
          <a:xfrm>
            <a:off x="506413" y="1927373"/>
            <a:ext cx="8229600" cy="4525963"/>
          </a:xfrm>
        </p:spPr>
        <p:txBody>
          <a:bodyPr/>
          <a:lstStyle/>
          <a:p>
            <a:pPr marL="0" lvl="0" indent="0">
              <a:buNone/>
            </a:pPr>
            <a:r>
              <a:rPr lang="pl-PL" altLang="pl-PL" sz="2400" dirty="0" smtClean="0">
                <a:solidFill>
                  <a:srgbClr val="00A79D"/>
                </a:solidFill>
              </a:rPr>
              <a:t>BEZROBOCIE:</a:t>
            </a:r>
          </a:p>
          <a:p>
            <a:pPr marL="0" lvl="0" indent="0">
              <a:buNone/>
            </a:pPr>
            <a:endParaRPr lang="pl-PL" altLang="pl-PL" sz="2400" dirty="0" smtClean="0">
              <a:solidFill>
                <a:srgbClr val="00A79D"/>
              </a:solidFill>
            </a:endParaRPr>
          </a:p>
          <a:p>
            <a:pPr marL="0" lvl="0" indent="0">
              <a:buNone/>
            </a:pPr>
            <a:r>
              <a:rPr lang="pl-PL" altLang="pl-PL" sz="2400" dirty="0" smtClean="0">
                <a:solidFill>
                  <a:schemeClr val="bg1">
                    <a:lumMod val="50000"/>
                  </a:schemeClr>
                </a:solidFill>
              </a:rPr>
              <a:t>Twoja </a:t>
            </a:r>
            <a:r>
              <a:rPr lang="pl-PL" altLang="pl-PL" sz="2400" dirty="0">
                <a:solidFill>
                  <a:schemeClr val="bg1">
                    <a:lumMod val="50000"/>
                  </a:schemeClr>
                </a:solidFill>
              </a:rPr>
              <a:t>pierwsza praca z EURES-em (2010-2015</a:t>
            </a:r>
            <a:r>
              <a:rPr lang="pl-PL" altLang="pl-PL" sz="24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marL="0" lvl="0" indent="0">
              <a:buNone/>
            </a:pPr>
            <a:endParaRPr lang="pl-PL" altLang="pl-PL" sz="2400" dirty="0">
              <a:solidFill>
                <a:schemeClr val="bg1">
                  <a:lumMod val="50000"/>
                </a:schemeClr>
              </a:solidFill>
            </a:endParaRPr>
          </a:p>
          <a:p>
            <a:pPr marL="0" lvl="0" indent="0">
              <a:buNone/>
            </a:pPr>
            <a:r>
              <a:rPr lang="pl-PL" altLang="pl-PL" sz="2400" dirty="0">
                <a:solidFill>
                  <a:srgbClr val="EC008C"/>
                </a:solidFill>
              </a:rPr>
              <a:t>Dla kogo?: </a:t>
            </a:r>
            <a:r>
              <a:rPr lang="pl-PL" altLang="pl-PL" sz="2400" dirty="0">
                <a:solidFill>
                  <a:schemeClr val="bg1">
                    <a:lumMod val="50000"/>
                  </a:schemeClr>
                </a:solidFill>
              </a:rPr>
              <a:t>obywatele UE w wieku 18-30 lat; </a:t>
            </a:r>
            <a:r>
              <a:rPr lang="pl-PL" altLang="pl-PL" sz="24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pl-PL" altLang="pl-PL" sz="24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pl-PL" altLang="pl-PL" sz="2400" dirty="0" smtClean="0">
                <a:solidFill>
                  <a:schemeClr val="bg1">
                    <a:lumMod val="50000"/>
                  </a:schemeClr>
                </a:solidFill>
              </a:rPr>
              <a:t>małe </a:t>
            </a:r>
            <a:r>
              <a:rPr lang="pl-PL" altLang="pl-PL" sz="2400" dirty="0">
                <a:solidFill>
                  <a:schemeClr val="bg1">
                    <a:lumMod val="50000"/>
                  </a:schemeClr>
                </a:solidFill>
              </a:rPr>
              <a:t>i średnie przedsiębiorstwa</a:t>
            </a:r>
          </a:p>
          <a:p>
            <a:pPr marL="0" lvl="0" indent="0">
              <a:buNone/>
            </a:pPr>
            <a:r>
              <a:rPr lang="pl-PL" altLang="pl-PL" sz="2400" dirty="0">
                <a:solidFill>
                  <a:srgbClr val="EC008C"/>
                </a:solidFill>
              </a:rPr>
              <a:t>W jakiej formie?: </a:t>
            </a:r>
            <a:r>
              <a:rPr lang="pl-PL" altLang="pl-PL" sz="2400" dirty="0">
                <a:solidFill>
                  <a:schemeClr val="bg1">
                    <a:lumMod val="50000"/>
                  </a:schemeClr>
                </a:solidFill>
              </a:rPr>
              <a:t>kursy językowe, szkolenia, </a:t>
            </a:r>
            <a:r>
              <a:rPr lang="pl-PL" altLang="pl-PL" sz="24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pl-PL" altLang="pl-PL" sz="24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pl-PL" altLang="pl-PL" sz="2400" dirty="0" smtClean="0">
                <a:solidFill>
                  <a:schemeClr val="bg1">
                    <a:lumMod val="50000"/>
                  </a:schemeClr>
                </a:solidFill>
              </a:rPr>
              <a:t>koszty </a:t>
            </a:r>
            <a:r>
              <a:rPr lang="pl-PL" altLang="pl-PL" sz="2400" dirty="0">
                <a:solidFill>
                  <a:schemeClr val="bg1">
                    <a:lumMod val="50000"/>
                  </a:schemeClr>
                </a:solidFill>
              </a:rPr>
              <a:t>podróży </a:t>
            </a:r>
            <a:r>
              <a:rPr lang="pl-PL" altLang="pl-PL" sz="2400" dirty="0" smtClean="0">
                <a:solidFill>
                  <a:schemeClr val="bg1">
                    <a:lumMod val="50000"/>
                  </a:schemeClr>
                </a:solidFill>
              </a:rPr>
              <a:t>i </a:t>
            </a:r>
            <a:r>
              <a:rPr lang="pl-PL" altLang="pl-PL" sz="2400" dirty="0">
                <a:solidFill>
                  <a:schemeClr val="bg1">
                    <a:lumMod val="50000"/>
                  </a:schemeClr>
                </a:solidFill>
              </a:rPr>
              <a:t>adaptacji pracowników.</a:t>
            </a:r>
          </a:p>
          <a:p>
            <a:pPr marL="0" lvl="0" indent="0">
              <a:buNone/>
            </a:pPr>
            <a:r>
              <a:rPr lang="pl-PL" altLang="pl-PL" sz="2400" dirty="0">
                <a:solidFill>
                  <a:srgbClr val="FF9900"/>
                </a:solidFill>
              </a:rPr>
              <a:t>Co daje?: </a:t>
            </a:r>
            <a:r>
              <a:rPr lang="pl-PL" altLang="pl-PL" sz="2400" dirty="0">
                <a:solidFill>
                  <a:schemeClr val="bg1">
                    <a:lumMod val="50000"/>
                  </a:schemeClr>
                </a:solidFill>
              </a:rPr>
              <a:t>tworzenie nowych miejsc pracy, podnoszenie kwalifikacji, wsparcie w odbyciu rozmów kwalifikacyjnych zagranicą. </a:t>
            </a:r>
          </a:p>
        </p:txBody>
      </p:sp>
      <p:sp>
        <p:nvSpPr>
          <p:cNvPr id="10" name="Dowolny kształt 9"/>
          <p:cNvSpPr/>
          <p:nvPr/>
        </p:nvSpPr>
        <p:spPr>
          <a:xfrm rot="10800000">
            <a:off x="-30163" y="0"/>
            <a:ext cx="9177338" cy="1341438"/>
          </a:xfrm>
          <a:custGeom>
            <a:avLst/>
            <a:gdLst>
              <a:gd name="connsiteX0" fmla="*/ 10885 w 9176657"/>
              <a:gd name="connsiteY0" fmla="*/ 3189515 h 3189515"/>
              <a:gd name="connsiteX1" fmla="*/ 9165771 w 9176657"/>
              <a:gd name="connsiteY1" fmla="*/ 3178629 h 3189515"/>
              <a:gd name="connsiteX2" fmla="*/ 9176657 w 9176657"/>
              <a:gd name="connsiteY2" fmla="*/ 0 h 3189515"/>
              <a:gd name="connsiteX3" fmla="*/ 0 w 9176657"/>
              <a:gd name="connsiteY3" fmla="*/ 772886 h 3189515"/>
              <a:gd name="connsiteX4" fmla="*/ 10885 w 9176657"/>
              <a:gd name="connsiteY4" fmla="*/ 3189515 h 3189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76657" h="3189515">
                <a:moveTo>
                  <a:pt x="10885" y="3189515"/>
                </a:moveTo>
                <a:lnTo>
                  <a:pt x="9165771" y="3178629"/>
                </a:lnTo>
                <a:cubicBezTo>
                  <a:pt x="9169400" y="2119086"/>
                  <a:pt x="9173028" y="1059543"/>
                  <a:pt x="9176657" y="0"/>
                </a:cubicBezTo>
                <a:lnTo>
                  <a:pt x="0" y="772886"/>
                </a:lnTo>
                <a:cubicBezTo>
                  <a:pt x="3628" y="1578429"/>
                  <a:pt x="7257" y="2383972"/>
                  <a:pt x="10885" y="3189515"/>
                </a:cubicBezTo>
                <a:close/>
              </a:path>
            </a:pathLst>
          </a:custGeom>
          <a:solidFill>
            <a:srgbClr val="D1DB24"/>
          </a:solidFill>
          <a:ln>
            <a:solidFill>
              <a:srgbClr val="D1DB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1" name="Tytuł 3"/>
          <p:cNvSpPr>
            <a:spLocks noGrp="1"/>
          </p:cNvSpPr>
          <p:nvPr>
            <p:ph type="title"/>
          </p:nvPr>
        </p:nvSpPr>
        <p:spPr>
          <a:xfrm>
            <a:off x="506413" y="333375"/>
            <a:ext cx="8229600" cy="647700"/>
          </a:xfrm>
        </p:spPr>
        <p:txBody>
          <a:bodyPr/>
          <a:lstStyle/>
          <a:p>
            <a:pPr algn="l" eaLnBrk="1" hangingPunct="1">
              <a:defRPr/>
            </a:pPr>
            <a:r>
              <a:rPr lang="pl-PL" altLang="pl-PL" sz="3200" dirty="0">
                <a:solidFill>
                  <a:schemeClr val="bg1"/>
                </a:solidFill>
              </a:rPr>
              <a:t>Jak UE próbuje rozwiązać ważne problemy?</a:t>
            </a:r>
            <a:br>
              <a:rPr lang="pl-PL" altLang="pl-PL" sz="3200" dirty="0">
                <a:solidFill>
                  <a:schemeClr val="bg1"/>
                </a:solidFill>
              </a:rPr>
            </a:br>
            <a:r>
              <a:rPr lang="pl-PL" altLang="pl-PL" sz="3200" dirty="0">
                <a:solidFill>
                  <a:schemeClr val="bg1"/>
                </a:solidFill>
              </a:rPr>
              <a:t>Bezrobocie.</a:t>
            </a:r>
            <a:endParaRPr lang="pl-PL" altLang="pl-PL" sz="3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01495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ymbol zastępczy zawartości 4"/>
          <p:cNvSpPr>
            <a:spLocks noGrp="1"/>
          </p:cNvSpPr>
          <p:nvPr>
            <p:ph idx="1"/>
          </p:nvPr>
        </p:nvSpPr>
        <p:spPr>
          <a:xfrm>
            <a:off x="506413" y="1674815"/>
            <a:ext cx="8229600" cy="530049"/>
          </a:xfrm>
        </p:spPr>
        <p:txBody>
          <a:bodyPr/>
          <a:lstStyle/>
          <a:p>
            <a:pPr marL="0" lvl="0" indent="0" algn="just">
              <a:buNone/>
            </a:pPr>
            <a:r>
              <a:rPr lang="pl-PL" altLang="pl-PL" sz="2800" dirty="0" smtClean="0">
                <a:solidFill>
                  <a:srgbClr val="FFC000"/>
                </a:solidFill>
              </a:rPr>
              <a:t>Twoja pierwsza praca z EURES-em</a:t>
            </a:r>
            <a:endParaRPr lang="pl-PL" altLang="pl-PL" sz="2800" dirty="0">
              <a:solidFill>
                <a:srgbClr val="FFC000"/>
              </a:solidFill>
            </a:endParaRPr>
          </a:p>
        </p:txBody>
      </p:sp>
      <p:sp>
        <p:nvSpPr>
          <p:cNvPr id="10" name="Dowolny kształt 9"/>
          <p:cNvSpPr/>
          <p:nvPr/>
        </p:nvSpPr>
        <p:spPr>
          <a:xfrm rot="10800000">
            <a:off x="-30163" y="0"/>
            <a:ext cx="9177338" cy="1341438"/>
          </a:xfrm>
          <a:custGeom>
            <a:avLst/>
            <a:gdLst>
              <a:gd name="connsiteX0" fmla="*/ 10885 w 9176657"/>
              <a:gd name="connsiteY0" fmla="*/ 3189515 h 3189515"/>
              <a:gd name="connsiteX1" fmla="*/ 9165771 w 9176657"/>
              <a:gd name="connsiteY1" fmla="*/ 3178629 h 3189515"/>
              <a:gd name="connsiteX2" fmla="*/ 9176657 w 9176657"/>
              <a:gd name="connsiteY2" fmla="*/ 0 h 3189515"/>
              <a:gd name="connsiteX3" fmla="*/ 0 w 9176657"/>
              <a:gd name="connsiteY3" fmla="*/ 772886 h 3189515"/>
              <a:gd name="connsiteX4" fmla="*/ 10885 w 9176657"/>
              <a:gd name="connsiteY4" fmla="*/ 3189515 h 3189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76657" h="3189515">
                <a:moveTo>
                  <a:pt x="10885" y="3189515"/>
                </a:moveTo>
                <a:lnTo>
                  <a:pt x="9165771" y="3178629"/>
                </a:lnTo>
                <a:cubicBezTo>
                  <a:pt x="9169400" y="2119086"/>
                  <a:pt x="9173028" y="1059543"/>
                  <a:pt x="9176657" y="0"/>
                </a:cubicBezTo>
                <a:lnTo>
                  <a:pt x="0" y="772886"/>
                </a:lnTo>
                <a:cubicBezTo>
                  <a:pt x="3628" y="1578429"/>
                  <a:pt x="7257" y="2383972"/>
                  <a:pt x="10885" y="3189515"/>
                </a:cubicBezTo>
                <a:close/>
              </a:path>
            </a:pathLst>
          </a:custGeom>
          <a:solidFill>
            <a:srgbClr val="D1DB24"/>
          </a:solidFill>
          <a:ln>
            <a:solidFill>
              <a:srgbClr val="D1DB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1" name="Tytuł 3"/>
          <p:cNvSpPr>
            <a:spLocks noGrp="1"/>
          </p:cNvSpPr>
          <p:nvPr>
            <p:ph type="title"/>
          </p:nvPr>
        </p:nvSpPr>
        <p:spPr>
          <a:xfrm>
            <a:off x="506413" y="333375"/>
            <a:ext cx="8229600" cy="647700"/>
          </a:xfrm>
        </p:spPr>
        <p:txBody>
          <a:bodyPr/>
          <a:lstStyle/>
          <a:p>
            <a:pPr algn="l" eaLnBrk="1" hangingPunct="1">
              <a:defRPr/>
            </a:pPr>
            <a:r>
              <a:rPr lang="pl-PL" altLang="pl-PL" sz="3200" dirty="0">
                <a:solidFill>
                  <a:schemeClr val="bg1"/>
                </a:solidFill>
              </a:rPr>
              <a:t>Jak UE próbuje rozwiązać ważne problemy?</a:t>
            </a:r>
            <a:br>
              <a:rPr lang="pl-PL" altLang="pl-PL" sz="3200" dirty="0">
                <a:solidFill>
                  <a:schemeClr val="bg1"/>
                </a:solidFill>
              </a:rPr>
            </a:br>
            <a:r>
              <a:rPr lang="pl-PL" altLang="pl-PL" sz="3200" dirty="0">
                <a:solidFill>
                  <a:schemeClr val="bg1"/>
                </a:solidFill>
              </a:rPr>
              <a:t>Bezrobocie.</a:t>
            </a:r>
            <a:endParaRPr lang="pl-PL" altLang="pl-PL" sz="3200" dirty="0" smtClean="0">
              <a:solidFill>
                <a:schemeClr val="bg1"/>
              </a:solidFill>
            </a:endParaRPr>
          </a:p>
        </p:txBody>
      </p:sp>
      <p:pic>
        <p:nvPicPr>
          <p:cNvPr id="2" name="UewcBj4aJbI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518318" y="2204864"/>
            <a:ext cx="7445201" cy="4187926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>
            <a:off x="2915816" y="6392790"/>
            <a:ext cx="6048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https://www.youtube.com/watch?v=UewcBj4aJbI</a:t>
            </a:r>
          </a:p>
        </p:txBody>
      </p:sp>
    </p:spTree>
    <p:extLst>
      <p:ext uri="{BB962C8B-B14F-4D97-AF65-F5344CB8AC3E}">
        <p14:creationId xmlns:p14="http://schemas.microsoft.com/office/powerpoint/2010/main" val="200863814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ymbol zastępczy zawartości 4"/>
          <p:cNvSpPr>
            <a:spLocks noGrp="1"/>
          </p:cNvSpPr>
          <p:nvPr>
            <p:ph idx="1"/>
          </p:nvPr>
        </p:nvSpPr>
        <p:spPr>
          <a:xfrm>
            <a:off x="506413" y="1674815"/>
            <a:ext cx="8229600" cy="530049"/>
          </a:xfrm>
        </p:spPr>
        <p:txBody>
          <a:bodyPr/>
          <a:lstStyle/>
          <a:p>
            <a:pPr marL="0" lvl="0" indent="0" algn="just">
              <a:buNone/>
            </a:pPr>
            <a:r>
              <a:rPr lang="pl-PL" altLang="pl-PL" sz="2800" dirty="0" smtClean="0">
                <a:solidFill>
                  <a:srgbClr val="FFC000"/>
                </a:solidFill>
              </a:rPr>
              <a:t>Twoja pierwsza praca z EURES-em</a:t>
            </a:r>
            <a:endParaRPr lang="pl-PL" altLang="pl-PL" sz="2800" dirty="0">
              <a:solidFill>
                <a:srgbClr val="FFC000"/>
              </a:solidFill>
            </a:endParaRPr>
          </a:p>
        </p:txBody>
      </p:sp>
      <p:sp>
        <p:nvSpPr>
          <p:cNvPr id="10" name="Dowolny kształt 9"/>
          <p:cNvSpPr/>
          <p:nvPr/>
        </p:nvSpPr>
        <p:spPr>
          <a:xfrm rot="10800000">
            <a:off x="-30163" y="0"/>
            <a:ext cx="9177338" cy="1341438"/>
          </a:xfrm>
          <a:custGeom>
            <a:avLst/>
            <a:gdLst>
              <a:gd name="connsiteX0" fmla="*/ 10885 w 9176657"/>
              <a:gd name="connsiteY0" fmla="*/ 3189515 h 3189515"/>
              <a:gd name="connsiteX1" fmla="*/ 9165771 w 9176657"/>
              <a:gd name="connsiteY1" fmla="*/ 3178629 h 3189515"/>
              <a:gd name="connsiteX2" fmla="*/ 9176657 w 9176657"/>
              <a:gd name="connsiteY2" fmla="*/ 0 h 3189515"/>
              <a:gd name="connsiteX3" fmla="*/ 0 w 9176657"/>
              <a:gd name="connsiteY3" fmla="*/ 772886 h 3189515"/>
              <a:gd name="connsiteX4" fmla="*/ 10885 w 9176657"/>
              <a:gd name="connsiteY4" fmla="*/ 3189515 h 3189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76657" h="3189515">
                <a:moveTo>
                  <a:pt x="10885" y="3189515"/>
                </a:moveTo>
                <a:lnTo>
                  <a:pt x="9165771" y="3178629"/>
                </a:lnTo>
                <a:cubicBezTo>
                  <a:pt x="9169400" y="2119086"/>
                  <a:pt x="9173028" y="1059543"/>
                  <a:pt x="9176657" y="0"/>
                </a:cubicBezTo>
                <a:lnTo>
                  <a:pt x="0" y="772886"/>
                </a:lnTo>
                <a:cubicBezTo>
                  <a:pt x="3628" y="1578429"/>
                  <a:pt x="7257" y="2383972"/>
                  <a:pt x="10885" y="3189515"/>
                </a:cubicBezTo>
                <a:close/>
              </a:path>
            </a:pathLst>
          </a:custGeom>
          <a:solidFill>
            <a:srgbClr val="D1DB24"/>
          </a:solidFill>
          <a:ln>
            <a:solidFill>
              <a:srgbClr val="D1DB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1" name="Tytuł 3"/>
          <p:cNvSpPr>
            <a:spLocks noGrp="1"/>
          </p:cNvSpPr>
          <p:nvPr>
            <p:ph type="title"/>
          </p:nvPr>
        </p:nvSpPr>
        <p:spPr>
          <a:xfrm>
            <a:off x="506413" y="333375"/>
            <a:ext cx="8229600" cy="647700"/>
          </a:xfrm>
        </p:spPr>
        <p:txBody>
          <a:bodyPr/>
          <a:lstStyle/>
          <a:p>
            <a:pPr algn="l" eaLnBrk="1" hangingPunct="1">
              <a:defRPr/>
            </a:pPr>
            <a:r>
              <a:rPr lang="pl-PL" altLang="pl-PL" sz="3200" dirty="0">
                <a:solidFill>
                  <a:schemeClr val="bg1"/>
                </a:solidFill>
              </a:rPr>
              <a:t>Jak UE próbuje rozwiązać ważne problemy?</a:t>
            </a:r>
            <a:br>
              <a:rPr lang="pl-PL" altLang="pl-PL" sz="3200" dirty="0">
                <a:solidFill>
                  <a:schemeClr val="bg1"/>
                </a:solidFill>
              </a:rPr>
            </a:br>
            <a:r>
              <a:rPr lang="pl-PL" altLang="pl-PL" sz="3200" dirty="0">
                <a:solidFill>
                  <a:schemeClr val="bg1"/>
                </a:solidFill>
              </a:rPr>
              <a:t>Bezrobocie.</a:t>
            </a:r>
            <a:endParaRPr lang="pl-PL" altLang="pl-PL" sz="3200" dirty="0" smtClean="0">
              <a:solidFill>
                <a:schemeClr val="bg1"/>
              </a:solidFill>
            </a:endParaRPr>
          </a:p>
        </p:txBody>
      </p:sp>
      <p:pic>
        <p:nvPicPr>
          <p:cNvPr id="3" name="l5RwTKE-S-c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516430" y="2107153"/>
            <a:ext cx="7704856" cy="4333982"/>
          </a:xfrm>
          <a:prstGeom prst="rect">
            <a:avLst/>
          </a:prstGeom>
        </p:spPr>
      </p:pic>
      <p:sp>
        <p:nvSpPr>
          <p:cNvPr id="4" name="Prostokąt 3"/>
          <p:cNvSpPr/>
          <p:nvPr/>
        </p:nvSpPr>
        <p:spPr>
          <a:xfrm>
            <a:off x="3347864" y="6386199"/>
            <a:ext cx="66967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https://www.youtube.com/watch?v=l5RwTKE-S-c</a:t>
            </a:r>
          </a:p>
        </p:txBody>
      </p:sp>
    </p:spTree>
    <p:extLst>
      <p:ext uri="{BB962C8B-B14F-4D97-AF65-F5344CB8AC3E}">
        <p14:creationId xmlns:p14="http://schemas.microsoft.com/office/powerpoint/2010/main" val="224061586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ymbol zastępczy zawartości 4"/>
          <p:cNvSpPr>
            <a:spLocks noGrp="1"/>
          </p:cNvSpPr>
          <p:nvPr>
            <p:ph idx="1"/>
          </p:nvPr>
        </p:nvSpPr>
        <p:spPr>
          <a:xfrm>
            <a:off x="506413" y="1674815"/>
            <a:ext cx="8229600" cy="3122337"/>
          </a:xfrm>
        </p:spPr>
        <p:txBody>
          <a:bodyPr/>
          <a:lstStyle/>
          <a:p>
            <a:pPr marL="0" lvl="0" indent="0">
              <a:buNone/>
            </a:pPr>
            <a:r>
              <a:rPr lang="pl-PL" altLang="pl-PL" sz="2400" dirty="0" smtClean="0">
                <a:solidFill>
                  <a:srgbClr val="FFC000"/>
                </a:solidFill>
              </a:rPr>
              <a:t>EUROPASS</a:t>
            </a:r>
            <a:br>
              <a:rPr lang="pl-PL" altLang="pl-PL" sz="2400" dirty="0" smtClean="0">
                <a:solidFill>
                  <a:srgbClr val="FFC000"/>
                </a:solidFill>
              </a:rPr>
            </a:br>
            <a:endParaRPr lang="pl-PL" altLang="pl-PL" sz="2400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Europass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służy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zapewnieniu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obywatelom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wszystkich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pańsw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UE </a:t>
            </a:r>
            <a:r>
              <a:rPr lang="en-US" sz="2400" dirty="0" err="1">
                <a:solidFill>
                  <a:srgbClr val="00A79D"/>
                </a:solidFill>
              </a:rPr>
              <a:t>równych</a:t>
            </a:r>
            <a:r>
              <a:rPr lang="en-US" sz="2400" dirty="0">
                <a:solidFill>
                  <a:srgbClr val="00A79D"/>
                </a:solidFill>
              </a:rPr>
              <a:t> </a:t>
            </a:r>
            <a:r>
              <a:rPr lang="en-US" sz="2400" dirty="0" err="1">
                <a:solidFill>
                  <a:srgbClr val="00A79D"/>
                </a:solidFill>
              </a:rPr>
              <a:t>szans</a:t>
            </a:r>
            <a:r>
              <a:rPr lang="en-US" sz="2400" dirty="0">
                <a:solidFill>
                  <a:srgbClr val="00A79D"/>
                </a:solidFill>
              </a:rPr>
              <a:t> w </a:t>
            </a:r>
            <a:r>
              <a:rPr lang="en-US" sz="2400" dirty="0" err="1">
                <a:solidFill>
                  <a:srgbClr val="00A79D"/>
                </a:solidFill>
              </a:rPr>
              <a:t>przedstawianiu</a:t>
            </a:r>
            <a:r>
              <a:rPr lang="en-US" sz="2400" dirty="0">
                <a:solidFill>
                  <a:srgbClr val="00A79D"/>
                </a:solidFill>
              </a:rPr>
              <a:t> </a:t>
            </a:r>
            <a:r>
              <a:rPr lang="en-US" sz="2400" dirty="0" err="1">
                <a:solidFill>
                  <a:srgbClr val="00A79D"/>
                </a:solidFill>
              </a:rPr>
              <a:t>kwalifikacji</a:t>
            </a:r>
            <a:r>
              <a:rPr lang="en-US" sz="2400" dirty="0">
                <a:solidFill>
                  <a:srgbClr val="00A79D"/>
                </a:solidFill>
              </a:rPr>
              <a:t> i </a:t>
            </a:r>
            <a:r>
              <a:rPr lang="en-US" sz="2400" dirty="0" err="1">
                <a:solidFill>
                  <a:srgbClr val="00A79D"/>
                </a:solidFill>
              </a:rPr>
              <a:t>doświadczenia</a:t>
            </a:r>
            <a:r>
              <a:rPr lang="en-US" sz="2400" dirty="0">
                <a:solidFill>
                  <a:srgbClr val="00A79D"/>
                </a:solidFill>
              </a:rPr>
              <a:t> </a:t>
            </a:r>
            <a:r>
              <a:rPr lang="en-US" sz="2400" dirty="0" err="1">
                <a:solidFill>
                  <a:srgbClr val="00A79D"/>
                </a:solidFill>
              </a:rPr>
              <a:t>zawodowego</a:t>
            </a:r>
            <a:r>
              <a:rPr lang="en-US" sz="2400" dirty="0">
                <a:solidFill>
                  <a:srgbClr val="00A79D"/>
                </a:solidFill>
              </a:rPr>
              <a:t>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w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sposób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zrozumiały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nie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tylko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w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kraju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ojczystym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, ale w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całej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Europie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pl-PL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pl-PL" sz="24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Europass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obejmuje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>
                <a:solidFill>
                  <a:srgbClr val="00A79D"/>
                </a:solidFill>
              </a:rPr>
              <a:t>portfolio 5 </a:t>
            </a:r>
            <a:r>
              <a:rPr lang="en-US" sz="2400" dirty="0" err="1">
                <a:solidFill>
                  <a:srgbClr val="00A79D"/>
                </a:solidFill>
              </a:rPr>
              <a:t>dokumentów</a:t>
            </a:r>
            <a:r>
              <a:rPr lang="en-US" sz="2400" dirty="0">
                <a:solidFill>
                  <a:srgbClr val="00A79D"/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funkcjonujących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pl-PL" sz="24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pl-PL" sz="24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w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takiej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samej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formie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na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obszarze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całej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Europy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pl-PL" sz="2400" dirty="0">
              <a:solidFill>
                <a:schemeClr val="bg1">
                  <a:lumMod val="50000"/>
                </a:schemeClr>
              </a:solidFill>
            </a:endParaRPr>
          </a:p>
          <a:p>
            <a:pPr marL="0" lvl="0" indent="0">
              <a:buNone/>
            </a:pPr>
            <a:endParaRPr lang="pl-PL" altLang="pl-PL" sz="2400" dirty="0">
              <a:solidFill>
                <a:srgbClr val="FFC000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0" name="Dowolny kształt 9"/>
          <p:cNvSpPr/>
          <p:nvPr/>
        </p:nvSpPr>
        <p:spPr>
          <a:xfrm rot="10800000">
            <a:off x="-30163" y="0"/>
            <a:ext cx="9177338" cy="1341438"/>
          </a:xfrm>
          <a:custGeom>
            <a:avLst/>
            <a:gdLst>
              <a:gd name="connsiteX0" fmla="*/ 10885 w 9176657"/>
              <a:gd name="connsiteY0" fmla="*/ 3189515 h 3189515"/>
              <a:gd name="connsiteX1" fmla="*/ 9165771 w 9176657"/>
              <a:gd name="connsiteY1" fmla="*/ 3178629 h 3189515"/>
              <a:gd name="connsiteX2" fmla="*/ 9176657 w 9176657"/>
              <a:gd name="connsiteY2" fmla="*/ 0 h 3189515"/>
              <a:gd name="connsiteX3" fmla="*/ 0 w 9176657"/>
              <a:gd name="connsiteY3" fmla="*/ 772886 h 3189515"/>
              <a:gd name="connsiteX4" fmla="*/ 10885 w 9176657"/>
              <a:gd name="connsiteY4" fmla="*/ 3189515 h 3189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76657" h="3189515">
                <a:moveTo>
                  <a:pt x="10885" y="3189515"/>
                </a:moveTo>
                <a:lnTo>
                  <a:pt x="9165771" y="3178629"/>
                </a:lnTo>
                <a:cubicBezTo>
                  <a:pt x="9169400" y="2119086"/>
                  <a:pt x="9173028" y="1059543"/>
                  <a:pt x="9176657" y="0"/>
                </a:cubicBezTo>
                <a:lnTo>
                  <a:pt x="0" y="772886"/>
                </a:lnTo>
                <a:cubicBezTo>
                  <a:pt x="3628" y="1578429"/>
                  <a:pt x="7257" y="2383972"/>
                  <a:pt x="10885" y="3189515"/>
                </a:cubicBezTo>
                <a:close/>
              </a:path>
            </a:pathLst>
          </a:custGeom>
          <a:solidFill>
            <a:srgbClr val="D1DB24"/>
          </a:solidFill>
          <a:ln>
            <a:solidFill>
              <a:srgbClr val="D1DB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1" name="Tytuł 3"/>
          <p:cNvSpPr>
            <a:spLocks noGrp="1"/>
          </p:cNvSpPr>
          <p:nvPr>
            <p:ph type="title"/>
          </p:nvPr>
        </p:nvSpPr>
        <p:spPr>
          <a:xfrm>
            <a:off x="506413" y="333375"/>
            <a:ext cx="8229600" cy="647700"/>
          </a:xfrm>
        </p:spPr>
        <p:txBody>
          <a:bodyPr/>
          <a:lstStyle/>
          <a:p>
            <a:pPr algn="l" eaLnBrk="1" hangingPunct="1">
              <a:defRPr/>
            </a:pPr>
            <a:r>
              <a:rPr lang="pl-PL" altLang="pl-PL" sz="3200" dirty="0">
                <a:solidFill>
                  <a:schemeClr val="bg1"/>
                </a:solidFill>
              </a:rPr>
              <a:t>Jak UE próbuje rozwiązać ważne problemy?</a:t>
            </a:r>
            <a:br>
              <a:rPr lang="pl-PL" altLang="pl-PL" sz="3200" dirty="0">
                <a:solidFill>
                  <a:schemeClr val="bg1"/>
                </a:solidFill>
              </a:rPr>
            </a:br>
            <a:r>
              <a:rPr lang="pl-PL" altLang="pl-PL" sz="3200" dirty="0">
                <a:solidFill>
                  <a:schemeClr val="bg1"/>
                </a:solidFill>
              </a:rPr>
              <a:t>Bezrobocie.</a:t>
            </a:r>
            <a:endParaRPr lang="pl-PL" altLang="pl-PL" sz="3200" dirty="0" smtClean="0">
              <a:solidFill>
                <a:schemeClr val="bg1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3347864" y="6386199"/>
            <a:ext cx="66967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>
                <a:solidFill>
                  <a:srgbClr val="FF9900"/>
                </a:solidFill>
                <a:latin typeface="Franklin Gothic Book" panose="020B0503020102020204" pitchFamily="34" charset="0"/>
              </a:rPr>
              <a:t>www.europass.org.pl</a:t>
            </a:r>
            <a:endParaRPr lang="pl-PL" dirty="0">
              <a:solidFill>
                <a:srgbClr val="FF9900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15082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ymbol zastępczy zawartości 4"/>
          <p:cNvSpPr>
            <a:spLocks noGrp="1"/>
          </p:cNvSpPr>
          <p:nvPr>
            <p:ph idx="1"/>
          </p:nvPr>
        </p:nvSpPr>
        <p:spPr>
          <a:xfrm>
            <a:off x="506413" y="1674815"/>
            <a:ext cx="8229600" cy="530049"/>
          </a:xfrm>
        </p:spPr>
        <p:txBody>
          <a:bodyPr/>
          <a:lstStyle/>
          <a:p>
            <a:pPr marL="0" lvl="0" indent="0" algn="just">
              <a:buNone/>
            </a:pPr>
            <a:r>
              <a:rPr lang="pl-PL" altLang="pl-PL" sz="2800" b="1" dirty="0" smtClean="0">
                <a:solidFill>
                  <a:srgbClr val="FFC000"/>
                </a:solidFill>
              </a:rPr>
              <a:t>EUROPASS</a:t>
            </a:r>
            <a:endParaRPr lang="pl-PL" altLang="pl-PL" sz="2800" b="1" dirty="0">
              <a:solidFill>
                <a:srgbClr val="FFC000"/>
              </a:solidFill>
            </a:endParaRPr>
          </a:p>
        </p:txBody>
      </p:sp>
      <p:sp>
        <p:nvSpPr>
          <p:cNvPr id="10" name="Dowolny kształt 9"/>
          <p:cNvSpPr/>
          <p:nvPr/>
        </p:nvSpPr>
        <p:spPr>
          <a:xfrm rot="10800000">
            <a:off x="-30163" y="0"/>
            <a:ext cx="9177338" cy="1341438"/>
          </a:xfrm>
          <a:custGeom>
            <a:avLst/>
            <a:gdLst>
              <a:gd name="connsiteX0" fmla="*/ 10885 w 9176657"/>
              <a:gd name="connsiteY0" fmla="*/ 3189515 h 3189515"/>
              <a:gd name="connsiteX1" fmla="*/ 9165771 w 9176657"/>
              <a:gd name="connsiteY1" fmla="*/ 3178629 h 3189515"/>
              <a:gd name="connsiteX2" fmla="*/ 9176657 w 9176657"/>
              <a:gd name="connsiteY2" fmla="*/ 0 h 3189515"/>
              <a:gd name="connsiteX3" fmla="*/ 0 w 9176657"/>
              <a:gd name="connsiteY3" fmla="*/ 772886 h 3189515"/>
              <a:gd name="connsiteX4" fmla="*/ 10885 w 9176657"/>
              <a:gd name="connsiteY4" fmla="*/ 3189515 h 3189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76657" h="3189515">
                <a:moveTo>
                  <a:pt x="10885" y="3189515"/>
                </a:moveTo>
                <a:lnTo>
                  <a:pt x="9165771" y="3178629"/>
                </a:lnTo>
                <a:cubicBezTo>
                  <a:pt x="9169400" y="2119086"/>
                  <a:pt x="9173028" y="1059543"/>
                  <a:pt x="9176657" y="0"/>
                </a:cubicBezTo>
                <a:lnTo>
                  <a:pt x="0" y="772886"/>
                </a:lnTo>
                <a:cubicBezTo>
                  <a:pt x="3628" y="1578429"/>
                  <a:pt x="7257" y="2383972"/>
                  <a:pt x="10885" y="3189515"/>
                </a:cubicBezTo>
                <a:close/>
              </a:path>
            </a:pathLst>
          </a:custGeom>
          <a:solidFill>
            <a:srgbClr val="D1DB24"/>
          </a:solidFill>
          <a:ln>
            <a:solidFill>
              <a:srgbClr val="D1DB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1" name="Tytuł 3"/>
          <p:cNvSpPr>
            <a:spLocks noGrp="1"/>
          </p:cNvSpPr>
          <p:nvPr>
            <p:ph type="title"/>
          </p:nvPr>
        </p:nvSpPr>
        <p:spPr>
          <a:xfrm>
            <a:off x="506413" y="333375"/>
            <a:ext cx="8229600" cy="647700"/>
          </a:xfrm>
        </p:spPr>
        <p:txBody>
          <a:bodyPr/>
          <a:lstStyle/>
          <a:p>
            <a:pPr algn="l" eaLnBrk="1" hangingPunct="1">
              <a:defRPr/>
            </a:pPr>
            <a:r>
              <a:rPr lang="pl-PL" altLang="pl-PL" sz="3200" dirty="0">
                <a:solidFill>
                  <a:schemeClr val="bg1"/>
                </a:solidFill>
              </a:rPr>
              <a:t>Jak UE próbuje rozwiązać ważne problemy?</a:t>
            </a:r>
            <a:br>
              <a:rPr lang="pl-PL" altLang="pl-PL" sz="3200" dirty="0">
                <a:solidFill>
                  <a:schemeClr val="bg1"/>
                </a:solidFill>
              </a:rPr>
            </a:br>
            <a:r>
              <a:rPr lang="pl-PL" altLang="pl-PL" sz="3200" dirty="0">
                <a:solidFill>
                  <a:schemeClr val="bg1"/>
                </a:solidFill>
              </a:rPr>
              <a:t>Bezrobocie.</a:t>
            </a:r>
            <a:endParaRPr lang="pl-PL" altLang="pl-PL" sz="3200" dirty="0" smtClean="0">
              <a:solidFill>
                <a:schemeClr val="bg1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3347864" y="6386199"/>
            <a:ext cx="66967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https://www.youtube.com/watch?v=LS71ceOh7jk</a:t>
            </a:r>
          </a:p>
        </p:txBody>
      </p:sp>
      <p:pic>
        <p:nvPicPr>
          <p:cNvPr id="2" name="LS71ceOh7jk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611560" y="2204864"/>
            <a:ext cx="7521971" cy="4231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99252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ymbol zastępczy zawartości 4"/>
          <p:cNvSpPr>
            <a:spLocks noGrp="1"/>
          </p:cNvSpPr>
          <p:nvPr>
            <p:ph idx="1"/>
          </p:nvPr>
        </p:nvSpPr>
        <p:spPr>
          <a:xfrm>
            <a:off x="506413" y="1674815"/>
            <a:ext cx="8229600" cy="4490489"/>
          </a:xfrm>
        </p:spPr>
        <p:txBody>
          <a:bodyPr/>
          <a:lstStyle/>
          <a:p>
            <a:pPr marL="0" lvl="0" indent="0">
              <a:buNone/>
            </a:pPr>
            <a:r>
              <a:rPr lang="pl-PL" altLang="pl-PL" sz="2400" dirty="0" smtClean="0">
                <a:solidFill>
                  <a:srgbClr val="FF9900"/>
                </a:solidFill>
              </a:rPr>
              <a:t>EDUKACJA I AKTYWNOŚĆ POZALEKCYJNA</a:t>
            </a:r>
            <a:br>
              <a:rPr lang="pl-PL" altLang="pl-PL" sz="2400" dirty="0" smtClean="0">
                <a:solidFill>
                  <a:srgbClr val="FF9900"/>
                </a:solidFill>
              </a:rPr>
            </a:br>
            <a:endParaRPr lang="pl-PL" altLang="pl-PL" sz="2400" dirty="0" smtClean="0">
              <a:solidFill>
                <a:srgbClr val="FF9900"/>
              </a:solidFill>
            </a:endParaRPr>
          </a:p>
          <a:p>
            <a:pPr marL="0" lvl="0" indent="0">
              <a:buNone/>
            </a:pPr>
            <a:r>
              <a:rPr lang="pl-PL" altLang="pl-PL" sz="2400" dirty="0" smtClean="0">
                <a:solidFill>
                  <a:schemeClr val="bg1">
                    <a:lumMod val="50000"/>
                  </a:schemeClr>
                </a:solidFill>
              </a:rPr>
              <a:t>Dla wielu młodych ludzi problemem jest </a:t>
            </a:r>
            <a:r>
              <a:rPr lang="pl-PL" altLang="pl-PL" sz="2400" dirty="0" smtClean="0">
                <a:solidFill>
                  <a:srgbClr val="00A79D"/>
                </a:solidFill>
              </a:rPr>
              <a:t>brak odpowiedniej oferty zajęć pozalekcyjnych i pozaszkolnych</a:t>
            </a:r>
            <a:r>
              <a:rPr lang="pl-PL" altLang="pl-PL" sz="2400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marL="0" lvl="0" indent="0">
              <a:buNone/>
            </a:pPr>
            <a:r>
              <a:rPr lang="pl-PL" altLang="pl-PL" sz="2400" dirty="0" smtClean="0">
                <a:solidFill>
                  <a:schemeClr val="bg1">
                    <a:lumMod val="50000"/>
                  </a:schemeClr>
                </a:solidFill>
              </a:rPr>
              <a:t>Zależy im również, aby podczas lekcji mogli </a:t>
            </a:r>
            <a:r>
              <a:rPr lang="pl-PL" altLang="pl-PL" sz="2400" dirty="0" smtClean="0">
                <a:solidFill>
                  <a:srgbClr val="00A79D"/>
                </a:solidFill>
              </a:rPr>
              <a:t>zaangażować się </a:t>
            </a:r>
            <a:br>
              <a:rPr lang="pl-PL" altLang="pl-PL" sz="2400" dirty="0" smtClean="0">
                <a:solidFill>
                  <a:srgbClr val="00A79D"/>
                </a:solidFill>
              </a:rPr>
            </a:br>
            <a:r>
              <a:rPr lang="pl-PL" altLang="pl-PL" sz="2400" dirty="0" smtClean="0">
                <a:solidFill>
                  <a:srgbClr val="00A79D"/>
                </a:solidFill>
              </a:rPr>
              <a:t>w interesujące i rozwijające projekty</a:t>
            </a:r>
            <a:r>
              <a:rPr lang="pl-PL" altLang="pl-PL" sz="2400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marL="0" lvl="0" indent="0">
              <a:buNone/>
            </a:pPr>
            <a:r>
              <a:rPr lang="pl-PL" altLang="pl-PL" sz="2400" dirty="0" smtClean="0">
                <a:solidFill>
                  <a:schemeClr val="bg1">
                    <a:lumMod val="50000"/>
                  </a:schemeClr>
                </a:solidFill>
              </a:rPr>
              <a:t>UE oferuje </a:t>
            </a:r>
            <a:r>
              <a:rPr lang="pl-PL" altLang="pl-PL" sz="2400" dirty="0" smtClean="0">
                <a:solidFill>
                  <a:srgbClr val="00A79D"/>
                </a:solidFill>
              </a:rPr>
              <a:t>szereg możliwość aktywizacji młodzieży</a:t>
            </a:r>
            <a:r>
              <a:rPr lang="pl-PL" altLang="pl-PL" sz="2400" dirty="0" smtClean="0">
                <a:solidFill>
                  <a:schemeClr val="bg1">
                    <a:lumMod val="50000"/>
                  </a:schemeClr>
                </a:solidFill>
              </a:rPr>
              <a:t>. </a:t>
            </a:r>
          </a:p>
          <a:p>
            <a:pPr marL="0" lvl="0" indent="0">
              <a:buNone/>
            </a:pPr>
            <a:endParaRPr lang="pl-PL" altLang="pl-PL" sz="2400" dirty="0">
              <a:solidFill>
                <a:srgbClr val="FFC000"/>
              </a:solidFill>
            </a:endParaRPr>
          </a:p>
        </p:txBody>
      </p:sp>
      <p:sp>
        <p:nvSpPr>
          <p:cNvPr id="10" name="Dowolny kształt 9"/>
          <p:cNvSpPr/>
          <p:nvPr/>
        </p:nvSpPr>
        <p:spPr>
          <a:xfrm rot="10800000">
            <a:off x="-30163" y="0"/>
            <a:ext cx="9177338" cy="1341438"/>
          </a:xfrm>
          <a:custGeom>
            <a:avLst/>
            <a:gdLst>
              <a:gd name="connsiteX0" fmla="*/ 10885 w 9176657"/>
              <a:gd name="connsiteY0" fmla="*/ 3189515 h 3189515"/>
              <a:gd name="connsiteX1" fmla="*/ 9165771 w 9176657"/>
              <a:gd name="connsiteY1" fmla="*/ 3178629 h 3189515"/>
              <a:gd name="connsiteX2" fmla="*/ 9176657 w 9176657"/>
              <a:gd name="connsiteY2" fmla="*/ 0 h 3189515"/>
              <a:gd name="connsiteX3" fmla="*/ 0 w 9176657"/>
              <a:gd name="connsiteY3" fmla="*/ 772886 h 3189515"/>
              <a:gd name="connsiteX4" fmla="*/ 10885 w 9176657"/>
              <a:gd name="connsiteY4" fmla="*/ 3189515 h 3189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76657" h="3189515">
                <a:moveTo>
                  <a:pt x="10885" y="3189515"/>
                </a:moveTo>
                <a:lnTo>
                  <a:pt x="9165771" y="3178629"/>
                </a:lnTo>
                <a:cubicBezTo>
                  <a:pt x="9169400" y="2119086"/>
                  <a:pt x="9173028" y="1059543"/>
                  <a:pt x="9176657" y="0"/>
                </a:cubicBezTo>
                <a:lnTo>
                  <a:pt x="0" y="772886"/>
                </a:lnTo>
                <a:cubicBezTo>
                  <a:pt x="3628" y="1578429"/>
                  <a:pt x="7257" y="2383972"/>
                  <a:pt x="10885" y="3189515"/>
                </a:cubicBezTo>
                <a:close/>
              </a:path>
            </a:pathLst>
          </a:custGeom>
          <a:solidFill>
            <a:srgbClr val="D1DB24"/>
          </a:solidFill>
          <a:ln>
            <a:solidFill>
              <a:srgbClr val="D1DB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1" name="Tytuł 3"/>
          <p:cNvSpPr>
            <a:spLocks noGrp="1"/>
          </p:cNvSpPr>
          <p:nvPr>
            <p:ph type="title"/>
          </p:nvPr>
        </p:nvSpPr>
        <p:spPr>
          <a:xfrm>
            <a:off x="506413" y="333375"/>
            <a:ext cx="8229600" cy="647700"/>
          </a:xfrm>
        </p:spPr>
        <p:txBody>
          <a:bodyPr/>
          <a:lstStyle/>
          <a:p>
            <a:pPr algn="l" eaLnBrk="1" hangingPunct="1">
              <a:defRPr/>
            </a:pPr>
            <a:r>
              <a:rPr lang="pl-PL" altLang="pl-PL" sz="3200" b="1" dirty="0">
                <a:solidFill>
                  <a:schemeClr val="bg1"/>
                </a:solidFill>
              </a:rPr>
              <a:t>Jak UE próbuje rozwiązać ważne problemy?</a:t>
            </a:r>
            <a:br>
              <a:rPr lang="pl-PL" altLang="pl-PL" sz="3200" b="1" dirty="0">
                <a:solidFill>
                  <a:schemeClr val="bg1"/>
                </a:solidFill>
              </a:rPr>
            </a:br>
            <a:r>
              <a:rPr lang="pl-PL" altLang="pl-PL" sz="3200" b="1" dirty="0" smtClean="0">
                <a:solidFill>
                  <a:schemeClr val="bg1"/>
                </a:solidFill>
              </a:rPr>
              <a:t>Edukacja i aktywność.</a:t>
            </a:r>
          </a:p>
        </p:txBody>
      </p:sp>
    </p:spTree>
    <p:extLst>
      <p:ext uri="{BB962C8B-B14F-4D97-AF65-F5344CB8AC3E}">
        <p14:creationId xmlns:p14="http://schemas.microsoft.com/office/powerpoint/2010/main" val="77930258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ymbol zastępczy zawartości 4"/>
          <p:cNvSpPr>
            <a:spLocks noGrp="1"/>
          </p:cNvSpPr>
          <p:nvPr>
            <p:ph idx="1"/>
          </p:nvPr>
        </p:nvSpPr>
        <p:spPr>
          <a:xfrm>
            <a:off x="506413" y="1674815"/>
            <a:ext cx="8229600" cy="4490489"/>
          </a:xfrm>
        </p:spPr>
        <p:txBody>
          <a:bodyPr/>
          <a:lstStyle/>
          <a:p>
            <a:pPr marL="0" lvl="0" indent="0">
              <a:buNone/>
            </a:pPr>
            <a:r>
              <a:rPr lang="pl-PL" altLang="pl-PL" sz="2400" dirty="0" smtClean="0">
                <a:solidFill>
                  <a:srgbClr val="FF9900"/>
                </a:solidFill>
              </a:rPr>
              <a:t>WYMIANA MŁODZIEŻY – ERASMUS+ </a:t>
            </a:r>
            <a:br>
              <a:rPr lang="pl-PL" altLang="pl-PL" sz="2400" dirty="0" smtClean="0">
                <a:solidFill>
                  <a:srgbClr val="FF9900"/>
                </a:solidFill>
              </a:rPr>
            </a:br>
            <a:endParaRPr lang="pl-PL" altLang="pl-PL" sz="2400" dirty="0" smtClean="0">
              <a:solidFill>
                <a:srgbClr val="FF9900"/>
              </a:solidFill>
            </a:endParaRPr>
          </a:p>
          <a:p>
            <a:r>
              <a:rPr lang="pl-PL" sz="2400" dirty="0">
                <a:solidFill>
                  <a:schemeClr val="bg1">
                    <a:lumMod val="50000"/>
                  </a:schemeClr>
                </a:solidFill>
              </a:rPr>
              <a:t>O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rganizowanie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wymiany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młodzieży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pomiędzy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pl-PL" sz="24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pl-PL" sz="24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2400" dirty="0" err="1" smtClean="0">
                <a:solidFill>
                  <a:srgbClr val="FF66FF"/>
                </a:solidFill>
              </a:rPr>
              <a:t>różnymi</a:t>
            </a:r>
            <a:r>
              <a:rPr lang="en-US" sz="2400" dirty="0" smtClean="0">
                <a:solidFill>
                  <a:srgbClr val="FF66FF"/>
                </a:solidFill>
              </a:rPr>
              <a:t> </a:t>
            </a:r>
            <a:r>
              <a:rPr lang="en-US" sz="2400" dirty="0" err="1">
                <a:solidFill>
                  <a:srgbClr val="FF66FF"/>
                </a:solidFill>
              </a:rPr>
              <a:t>państwami</a:t>
            </a:r>
            <a:r>
              <a:rPr lang="en-US" sz="2400" dirty="0">
                <a:solidFill>
                  <a:srgbClr val="FF66FF"/>
                </a:solidFill>
              </a:rPr>
              <a:t> </a:t>
            </a:r>
            <a:r>
              <a:rPr lang="en-US" sz="2400" dirty="0" err="1">
                <a:solidFill>
                  <a:srgbClr val="FF66FF"/>
                </a:solidFill>
              </a:rPr>
              <a:t>europejskimi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. </a:t>
            </a:r>
            <a:endParaRPr lang="pl-PL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400" dirty="0" err="1" smtClean="0">
                <a:solidFill>
                  <a:srgbClr val="009288"/>
                </a:solidFill>
              </a:rPr>
              <a:t>Tematyka</a:t>
            </a:r>
            <a:r>
              <a:rPr lang="en-US" sz="2400" dirty="0" smtClean="0">
                <a:solidFill>
                  <a:srgbClr val="009288"/>
                </a:solidFill>
              </a:rPr>
              <a:t> </a:t>
            </a:r>
            <a:r>
              <a:rPr lang="en-US" sz="2400" dirty="0" err="1">
                <a:solidFill>
                  <a:srgbClr val="009288"/>
                </a:solidFill>
              </a:rPr>
              <a:t>spotkań</a:t>
            </a:r>
            <a:r>
              <a:rPr lang="en-US" sz="2400" dirty="0">
                <a:solidFill>
                  <a:srgbClr val="009288"/>
                </a:solidFill>
              </a:rPr>
              <a:t> </a:t>
            </a:r>
            <a:r>
              <a:rPr lang="en-US" sz="2400" dirty="0" err="1">
                <a:solidFill>
                  <a:srgbClr val="009288"/>
                </a:solidFill>
              </a:rPr>
              <a:t>może</a:t>
            </a:r>
            <a:r>
              <a:rPr lang="en-US" sz="2400" dirty="0">
                <a:solidFill>
                  <a:srgbClr val="009288"/>
                </a:solidFill>
              </a:rPr>
              <a:t> </a:t>
            </a:r>
            <a:r>
              <a:rPr lang="en-US" sz="2400" dirty="0" err="1">
                <a:solidFill>
                  <a:srgbClr val="009288"/>
                </a:solidFill>
              </a:rPr>
              <a:t>być</a:t>
            </a:r>
            <a:r>
              <a:rPr lang="en-US" sz="2400" dirty="0">
                <a:solidFill>
                  <a:srgbClr val="009288"/>
                </a:solidFill>
              </a:rPr>
              <a:t> </a:t>
            </a:r>
            <a:r>
              <a:rPr lang="en-US" sz="2400" dirty="0" err="1" smtClean="0">
                <a:solidFill>
                  <a:srgbClr val="009288"/>
                </a:solidFill>
              </a:rPr>
              <a:t>różnorodna</a:t>
            </a:r>
            <a:r>
              <a:rPr lang="pl-PL" sz="2400" dirty="0" smtClean="0">
                <a:solidFill>
                  <a:schemeClr val="bg1">
                    <a:lumMod val="50000"/>
                  </a:schemeClr>
                </a:solidFill>
              </a:rPr>
              <a:t>: np. wspólne projekty społeczne, techniczne, kulturowe, rozwijające znajomość języków obcych itp.</a:t>
            </a:r>
          </a:p>
          <a:p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Wymiana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może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trwać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>
                <a:solidFill>
                  <a:srgbClr val="009288"/>
                </a:solidFill>
              </a:rPr>
              <a:t>od 5 do 21 </a:t>
            </a:r>
            <a:r>
              <a:rPr lang="en-US" sz="2400" dirty="0" err="1">
                <a:solidFill>
                  <a:srgbClr val="009288"/>
                </a:solidFill>
              </a:rPr>
              <a:t>dni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nie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licząc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pl-PL" sz="24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pl-PL" sz="24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czasu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podróży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. </a:t>
            </a:r>
            <a:endParaRPr lang="pl-PL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Organizatorami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wymiany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mogą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być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np. </a:t>
            </a:r>
            <a:r>
              <a:rPr lang="en-US" sz="2400" dirty="0" err="1">
                <a:solidFill>
                  <a:srgbClr val="009288"/>
                </a:solidFill>
              </a:rPr>
              <a:t>szkoły</a:t>
            </a:r>
            <a:r>
              <a:rPr lang="en-US" sz="2400" dirty="0">
                <a:solidFill>
                  <a:srgbClr val="009288"/>
                </a:solidFill>
              </a:rPr>
              <a:t>, </a:t>
            </a:r>
            <a:r>
              <a:rPr lang="pl-PL" sz="2400" dirty="0" smtClean="0">
                <a:solidFill>
                  <a:srgbClr val="009288"/>
                </a:solidFill>
              </a:rPr>
              <a:t/>
            </a:r>
            <a:br>
              <a:rPr lang="pl-PL" sz="2400" dirty="0" smtClean="0">
                <a:solidFill>
                  <a:srgbClr val="009288"/>
                </a:solidFill>
              </a:rPr>
            </a:br>
            <a:r>
              <a:rPr lang="en-US" sz="2400" dirty="0" err="1" smtClean="0">
                <a:solidFill>
                  <a:srgbClr val="009288"/>
                </a:solidFill>
              </a:rPr>
              <a:t>uczelnie</a:t>
            </a:r>
            <a:r>
              <a:rPr lang="en-US" sz="2400" dirty="0" smtClean="0">
                <a:solidFill>
                  <a:srgbClr val="009288"/>
                </a:solidFill>
              </a:rPr>
              <a:t> </a:t>
            </a:r>
            <a:r>
              <a:rPr lang="en-US" sz="2400" dirty="0" err="1">
                <a:solidFill>
                  <a:srgbClr val="009288"/>
                </a:solidFill>
              </a:rPr>
              <a:t>bądź</a:t>
            </a:r>
            <a:r>
              <a:rPr lang="en-US" sz="2400" dirty="0">
                <a:solidFill>
                  <a:srgbClr val="009288"/>
                </a:solidFill>
              </a:rPr>
              <a:t> </a:t>
            </a:r>
            <a:r>
              <a:rPr lang="en-US" sz="2400" dirty="0" err="1">
                <a:solidFill>
                  <a:srgbClr val="009288"/>
                </a:solidFill>
              </a:rPr>
              <a:t>organizacje</a:t>
            </a:r>
            <a:r>
              <a:rPr lang="en-US" sz="2400" dirty="0">
                <a:solidFill>
                  <a:srgbClr val="009288"/>
                </a:solidFill>
              </a:rPr>
              <a:t> </a:t>
            </a:r>
            <a:r>
              <a:rPr lang="en-US" sz="2400" dirty="0" err="1" smtClean="0">
                <a:solidFill>
                  <a:srgbClr val="009288"/>
                </a:solidFill>
              </a:rPr>
              <a:t>pozarządowe</a:t>
            </a:r>
            <a:r>
              <a:rPr lang="pl-PL" sz="2400" dirty="0" smtClean="0">
                <a:solidFill>
                  <a:srgbClr val="009288"/>
                </a:solidFill>
              </a:rPr>
              <a:t>.</a:t>
            </a:r>
            <a:endParaRPr lang="pl-PL" altLang="pl-PL" sz="2400" b="1" dirty="0">
              <a:solidFill>
                <a:srgbClr val="009288"/>
              </a:solidFill>
            </a:endParaRPr>
          </a:p>
        </p:txBody>
      </p:sp>
      <p:sp>
        <p:nvSpPr>
          <p:cNvPr id="10" name="Dowolny kształt 9"/>
          <p:cNvSpPr/>
          <p:nvPr/>
        </p:nvSpPr>
        <p:spPr>
          <a:xfrm rot="10800000">
            <a:off x="-30163" y="0"/>
            <a:ext cx="9177338" cy="1341438"/>
          </a:xfrm>
          <a:custGeom>
            <a:avLst/>
            <a:gdLst>
              <a:gd name="connsiteX0" fmla="*/ 10885 w 9176657"/>
              <a:gd name="connsiteY0" fmla="*/ 3189515 h 3189515"/>
              <a:gd name="connsiteX1" fmla="*/ 9165771 w 9176657"/>
              <a:gd name="connsiteY1" fmla="*/ 3178629 h 3189515"/>
              <a:gd name="connsiteX2" fmla="*/ 9176657 w 9176657"/>
              <a:gd name="connsiteY2" fmla="*/ 0 h 3189515"/>
              <a:gd name="connsiteX3" fmla="*/ 0 w 9176657"/>
              <a:gd name="connsiteY3" fmla="*/ 772886 h 3189515"/>
              <a:gd name="connsiteX4" fmla="*/ 10885 w 9176657"/>
              <a:gd name="connsiteY4" fmla="*/ 3189515 h 3189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76657" h="3189515">
                <a:moveTo>
                  <a:pt x="10885" y="3189515"/>
                </a:moveTo>
                <a:lnTo>
                  <a:pt x="9165771" y="3178629"/>
                </a:lnTo>
                <a:cubicBezTo>
                  <a:pt x="9169400" y="2119086"/>
                  <a:pt x="9173028" y="1059543"/>
                  <a:pt x="9176657" y="0"/>
                </a:cubicBezTo>
                <a:lnTo>
                  <a:pt x="0" y="772886"/>
                </a:lnTo>
                <a:cubicBezTo>
                  <a:pt x="3628" y="1578429"/>
                  <a:pt x="7257" y="2383972"/>
                  <a:pt x="10885" y="3189515"/>
                </a:cubicBezTo>
                <a:close/>
              </a:path>
            </a:pathLst>
          </a:custGeom>
          <a:solidFill>
            <a:srgbClr val="D1DB24"/>
          </a:solidFill>
          <a:ln>
            <a:solidFill>
              <a:srgbClr val="D1DB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1" name="Tytuł 3"/>
          <p:cNvSpPr>
            <a:spLocks noGrp="1"/>
          </p:cNvSpPr>
          <p:nvPr>
            <p:ph type="title"/>
          </p:nvPr>
        </p:nvSpPr>
        <p:spPr>
          <a:xfrm>
            <a:off x="506413" y="333375"/>
            <a:ext cx="8229600" cy="647700"/>
          </a:xfrm>
        </p:spPr>
        <p:txBody>
          <a:bodyPr/>
          <a:lstStyle/>
          <a:p>
            <a:pPr algn="l" eaLnBrk="1" hangingPunct="1">
              <a:defRPr/>
            </a:pPr>
            <a:r>
              <a:rPr lang="pl-PL" altLang="pl-PL" sz="3200" dirty="0">
                <a:solidFill>
                  <a:schemeClr val="bg1"/>
                </a:solidFill>
              </a:rPr>
              <a:t>Jak UE próbuje rozwiązać ważne problemy?</a:t>
            </a:r>
            <a:br>
              <a:rPr lang="pl-PL" altLang="pl-PL" sz="3200" dirty="0">
                <a:solidFill>
                  <a:schemeClr val="bg1"/>
                </a:solidFill>
              </a:rPr>
            </a:br>
            <a:r>
              <a:rPr lang="pl-PL" altLang="pl-PL" sz="3200" dirty="0" smtClean="0">
                <a:solidFill>
                  <a:schemeClr val="bg1"/>
                </a:solidFill>
              </a:rPr>
              <a:t>Edukacja i aktywność.</a:t>
            </a:r>
          </a:p>
        </p:txBody>
      </p:sp>
    </p:spTree>
    <p:extLst>
      <p:ext uri="{BB962C8B-B14F-4D97-AF65-F5344CB8AC3E}">
        <p14:creationId xmlns:p14="http://schemas.microsoft.com/office/powerpoint/2010/main" val="28062929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-28575" y="-20638"/>
            <a:ext cx="9183688" cy="6858001"/>
          </a:xfrm>
          <a:prstGeom prst="rect">
            <a:avLst/>
          </a:prstGeom>
          <a:solidFill>
            <a:schemeClr val="accent5"/>
          </a:solidFill>
          <a:ln>
            <a:solidFill>
              <a:srgbClr val="00A7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3075" name="Tytuł 1"/>
          <p:cNvSpPr>
            <a:spLocks noGrp="1"/>
          </p:cNvSpPr>
          <p:nvPr>
            <p:ph type="ctrTitle"/>
          </p:nvPr>
        </p:nvSpPr>
        <p:spPr>
          <a:xfrm>
            <a:off x="684213" y="1958975"/>
            <a:ext cx="7772400" cy="1470025"/>
          </a:xfrm>
        </p:spPr>
        <p:txBody>
          <a:bodyPr/>
          <a:lstStyle/>
          <a:p>
            <a:pPr eaLnBrk="1" hangingPunct="1"/>
            <a:r>
              <a:rPr lang="pl-PL" altLang="pl-PL" sz="6000" dirty="0" smtClean="0">
                <a:solidFill>
                  <a:schemeClr val="bg1"/>
                </a:solidFill>
              </a:rPr>
              <a:t>POWITANIE</a:t>
            </a:r>
          </a:p>
        </p:txBody>
      </p:sp>
      <p:sp>
        <p:nvSpPr>
          <p:cNvPr id="5" name="Dowolny kształt 4"/>
          <p:cNvSpPr/>
          <p:nvPr/>
        </p:nvSpPr>
        <p:spPr>
          <a:xfrm>
            <a:off x="-22225" y="5273675"/>
            <a:ext cx="9177338" cy="1595438"/>
          </a:xfrm>
          <a:custGeom>
            <a:avLst/>
            <a:gdLst>
              <a:gd name="connsiteX0" fmla="*/ 10885 w 9176657"/>
              <a:gd name="connsiteY0" fmla="*/ 3189515 h 3189515"/>
              <a:gd name="connsiteX1" fmla="*/ 9165771 w 9176657"/>
              <a:gd name="connsiteY1" fmla="*/ 3178629 h 3189515"/>
              <a:gd name="connsiteX2" fmla="*/ 9176657 w 9176657"/>
              <a:gd name="connsiteY2" fmla="*/ 0 h 3189515"/>
              <a:gd name="connsiteX3" fmla="*/ 0 w 9176657"/>
              <a:gd name="connsiteY3" fmla="*/ 772886 h 3189515"/>
              <a:gd name="connsiteX4" fmla="*/ 10885 w 9176657"/>
              <a:gd name="connsiteY4" fmla="*/ 3189515 h 3189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76657" h="3189515">
                <a:moveTo>
                  <a:pt x="10885" y="3189515"/>
                </a:moveTo>
                <a:lnTo>
                  <a:pt x="9165771" y="3178629"/>
                </a:lnTo>
                <a:cubicBezTo>
                  <a:pt x="9169400" y="2119086"/>
                  <a:pt x="9173028" y="1059543"/>
                  <a:pt x="9176657" y="0"/>
                </a:cubicBezTo>
                <a:lnTo>
                  <a:pt x="0" y="772886"/>
                </a:lnTo>
                <a:cubicBezTo>
                  <a:pt x="3628" y="1578429"/>
                  <a:pt x="7257" y="2383972"/>
                  <a:pt x="10885" y="3189515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pic>
        <p:nvPicPr>
          <p:cNvPr id="8" name="Symbol zastępczy zawartości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92280" y="5401010"/>
            <a:ext cx="1894171" cy="134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ymbol zastępczy zawartości 4"/>
          <p:cNvSpPr>
            <a:spLocks noGrp="1"/>
          </p:cNvSpPr>
          <p:nvPr>
            <p:ph idx="1"/>
          </p:nvPr>
        </p:nvSpPr>
        <p:spPr>
          <a:xfrm>
            <a:off x="506413" y="1674815"/>
            <a:ext cx="8229600" cy="530049"/>
          </a:xfrm>
        </p:spPr>
        <p:txBody>
          <a:bodyPr/>
          <a:lstStyle/>
          <a:p>
            <a:pPr marL="0" lvl="0" indent="0" algn="just">
              <a:buNone/>
            </a:pPr>
            <a:r>
              <a:rPr lang="pl-PL" altLang="pl-PL" sz="2800" b="1" dirty="0" smtClean="0">
                <a:solidFill>
                  <a:srgbClr val="FFC000"/>
                </a:solidFill>
              </a:rPr>
              <a:t>Wymiana młodzieży – Erasmus+ </a:t>
            </a:r>
          </a:p>
          <a:p>
            <a:pPr marL="0" lvl="0" indent="0" algn="just">
              <a:buNone/>
            </a:pPr>
            <a:endParaRPr lang="pl-PL" altLang="pl-PL" sz="2800" b="1" dirty="0">
              <a:solidFill>
                <a:srgbClr val="FFC000"/>
              </a:solidFill>
            </a:endParaRPr>
          </a:p>
        </p:txBody>
      </p:sp>
      <p:sp>
        <p:nvSpPr>
          <p:cNvPr id="10" name="Dowolny kształt 9"/>
          <p:cNvSpPr/>
          <p:nvPr/>
        </p:nvSpPr>
        <p:spPr>
          <a:xfrm rot="10800000">
            <a:off x="-30163" y="0"/>
            <a:ext cx="9177338" cy="1341438"/>
          </a:xfrm>
          <a:custGeom>
            <a:avLst/>
            <a:gdLst>
              <a:gd name="connsiteX0" fmla="*/ 10885 w 9176657"/>
              <a:gd name="connsiteY0" fmla="*/ 3189515 h 3189515"/>
              <a:gd name="connsiteX1" fmla="*/ 9165771 w 9176657"/>
              <a:gd name="connsiteY1" fmla="*/ 3178629 h 3189515"/>
              <a:gd name="connsiteX2" fmla="*/ 9176657 w 9176657"/>
              <a:gd name="connsiteY2" fmla="*/ 0 h 3189515"/>
              <a:gd name="connsiteX3" fmla="*/ 0 w 9176657"/>
              <a:gd name="connsiteY3" fmla="*/ 772886 h 3189515"/>
              <a:gd name="connsiteX4" fmla="*/ 10885 w 9176657"/>
              <a:gd name="connsiteY4" fmla="*/ 3189515 h 3189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76657" h="3189515">
                <a:moveTo>
                  <a:pt x="10885" y="3189515"/>
                </a:moveTo>
                <a:lnTo>
                  <a:pt x="9165771" y="3178629"/>
                </a:lnTo>
                <a:cubicBezTo>
                  <a:pt x="9169400" y="2119086"/>
                  <a:pt x="9173028" y="1059543"/>
                  <a:pt x="9176657" y="0"/>
                </a:cubicBezTo>
                <a:lnTo>
                  <a:pt x="0" y="772886"/>
                </a:lnTo>
                <a:cubicBezTo>
                  <a:pt x="3628" y="1578429"/>
                  <a:pt x="7257" y="2383972"/>
                  <a:pt x="10885" y="3189515"/>
                </a:cubicBezTo>
                <a:close/>
              </a:path>
            </a:pathLst>
          </a:custGeom>
          <a:solidFill>
            <a:srgbClr val="D1DB24"/>
          </a:solidFill>
          <a:ln>
            <a:solidFill>
              <a:srgbClr val="D1DB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1" name="Tytuł 3"/>
          <p:cNvSpPr>
            <a:spLocks noGrp="1"/>
          </p:cNvSpPr>
          <p:nvPr>
            <p:ph type="title"/>
          </p:nvPr>
        </p:nvSpPr>
        <p:spPr>
          <a:xfrm>
            <a:off x="506413" y="333375"/>
            <a:ext cx="8229600" cy="647700"/>
          </a:xfrm>
        </p:spPr>
        <p:txBody>
          <a:bodyPr/>
          <a:lstStyle/>
          <a:p>
            <a:pPr algn="l" eaLnBrk="1" hangingPunct="1">
              <a:defRPr/>
            </a:pPr>
            <a:r>
              <a:rPr lang="pl-PL" altLang="pl-PL" sz="3200" dirty="0">
                <a:solidFill>
                  <a:schemeClr val="bg1"/>
                </a:solidFill>
              </a:rPr>
              <a:t>Jak UE próbuje rozwiązać ważne problemy?</a:t>
            </a:r>
            <a:br>
              <a:rPr lang="pl-PL" altLang="pl-PL" sz="3200" dirty="0">
                <a:solidFill>
                  <a:schemeClr val="bg1"/>
                </a:solidFill>
              </a:rPr>
            </a:br>
            <a:r>
              <a:rPr lang="pl-PL" altLang="pl-PL" sz="3200" dirty="0" smtClean="0">
                <a:solidFill>
                  <a:schemeClr val="bg1"/>
                </a:solidFill>
              </a:rPr>
              <a:t>Edukacja i aktywność.</a:t>
            </a:r>
          </a:p>
        </p:txBody>
      </p:sp>
      <p:pic>
        <p:nvPicPr>
          <p:cNvPr id="2" name="C-g-dUbPgAI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331640" y="2194669"/>
            <a:ext cx="6840760" cy="3847928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>
            <a:off x="2699792" y="6193119"/>
            <a:ext cx="57481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https://www.youtube.com/watch?v=C-g-dUbPgAI</a:t>
            </a:r>
          </a:p>
        </p:txBody>
      </p:sp>
    </p:spTree>
    <p:extLst>
      <p:ext uri="{BB962C8B-B14F-4D97-AF65-F5344CB8AC3E}">
        <p14:creationId xmlns:p14="http://schemas.microsoft.com/office/powerpoint/2010/main" val="324320328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ymbol zastępczy zawartości 4"/>
          <p:cNvSpPr>
            <a:spLocks noGrp="1"/>
          </p:cNvSpPr>
          <p:nvPr>
            <p:ph idx="1"/>
          </p:nvPr>
        </p:nvSpPr>
        <p:spPr>
          <a:xfrm>
            <a:off x="506413" y="1674815"/>
            <a:ext cx="8229600" cy="4274465"/>
          </a:xfrm>
        </p:spPr>
        <p:txBody>
          <a:bodyPr/>
          <a:lstStyle/>
          <a:p>
            <a:pPr marL="0" lvl="0" indent="0">
              <a:buNone/>
            </a:pPr>
            <a:r>
              <a:rPr lang="pl-PL" altLang="pl-PL" sz="2400" dirty="0" smtClean="0">
                <a:solidFill>
                  <a:srgbClr val="FF9900"/>
                </a:solidFill>
              </a:rPr>
              <a:t>WOLONTARIAT EUROPEJSKI</a:t>
            </a:r>
            <a:r>
              <a:rPr lang="pl-PL" altLang="pl-PL" sz="2400" b="1" dirty="0" smtClean="0">
                <a:solidFill>
                  <a:srgbClr val="FF9900"/>
                </a:solidFill>
              </a:rPr>
              <a:t/>
            </a:r>
            <a:br>
              <a:rPr lang="pl-PL" altLang="pl-PL" sz="2400" b="1" dirty="0" smtClean="0">
                <a:solidFill>
                  <a:srgbClr val="FF9900"/>
                </a:solidFill>
              </a:rPr>
            </a:br>
            <a:endParaRPr lang="pl-PL" altLang="pl-PL" sz="2400" b="1" dirty="0" smtClean="0">
              <a:solidFill>
                <a:srgbClr val="FF9900"/>
              </a:solidFill>
            </a:endParaRPr>
          </a:p>
          <a:p>
            <a:pPr marL="0" lvl="0" indent="0">
              <a:buNone/>
            </a:pPr>
            <a:r>
              <a:rPr lang="pl-PL" sz="2400" dirty="0" smtClean="0">
                <a:solidFill>
                  <a:srgbClr val="00B050"/>
                </a:solidFill>
              </a:rPr>
              <a:t>Co to takiego?: </a:t>
            </a:r>
            <a:r>
              <a:rPr lang="pl-PL" sz="2400" dirty="0" smtClean="0">
                <a:solidFill>
                  <a:schemeClr val="bg1">
                    <a:lumMod val="50000"/>
                  </a:schemeClr>
                </a:solidFill>
              </a:rPr>
              <a:t>bezinteresowna pomoc innym za granicą; 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świetny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wstęp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do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kariery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zawodowej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oderwani</a:t>
            </a:r>
            <a:r>
              <a:rPr lang="pl-PL" sz="2400" dirty="0" smtClean="0">
                <a:solidFill>
                  <a:schemeClr val="bg1">
                    <a:lumMod val="50000"/>
                  </a:schemeClr>
                </a:solidFill>
              </a:rPr>
              <a:t>e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pl-PL" sz="24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pl-PL" sz="24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od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codzienności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spos</a:t>
            </a:r>
            <a:r>
              <a:rPr lang="pl-PL" sz="2400" dirty="0" err="1" smtClean="0">
                <a:solidFill>
                  <a:schemeClr val="bg1">
                    <a:lumMod val="50000"/>
                  </a:schemeClr>
                </a:solidFill>
              </a:rPr>
              <a:t>ób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na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spełnienie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swoich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ambicji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pl-PL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lvl="0" indent="0">
              <a:buNone/>
            </a:pPr>
            <a:r>
              <a:rPr lang="pl-PL" sz="2400" dirty="0">
                <a:solidFill>
                  <a:srgbClr val="00B050"/>
                </a:solidFill>
              </a:rPr>
              <a:t>Dla kogo?: </a:t>
            </a:r>
            <a:r>
              <a:rPr lang="pl-PL" sz="2400" dirty="0">
                <a:solidFill>
                  <a:schemeClr val="bg1">
                    <a:lumMod val="50000"/>
                  </a:schemeClr>
                </a:solidFill>
              </a:rPr>
              <a:t>Wszystkich chętnych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w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wieku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17-30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lat</a:t>
            </a:r>
            <a:r>
              <a:rPr lang="pl-PL" sz="24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pl-PL" sz="24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pl-PL" sz="24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pl-PL" sz="2400" dirty="0" smtClean="0">
                <a:solidFill>
                  <a:schemeClr val="bg1">
                    <a:lumMod val="50000"/>
                  </a:schemeClr>
                </a:solidFill>
              </a:rPr>
              <a:t>n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ie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trzeba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mieć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specjalnych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kwalifikacji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–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wystarczy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pl-PL" sz="24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pl-PL" sz="24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chęć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do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działania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. </a:t>
            </a:r>
            <a:endParaRPr lang="pl-PL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lvl="0" indent="0">
              <a:buNone/>
            </a:pPr>
            <a:r>
              <a:rPr lang="pl-PL" sz="2400" dirty="0" smtClean="0">
                <a:solidFill>
                  <a:srgbClr val="00B050"/>
                </a:solidFill>
              </a:rPr>
              <a:t>Jak długo?: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od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2 do 12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miesięcy</a:t>
            </a:r>
            <a:endParaRPr lang="pl-PL" altLang="pl-PL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Dowolny kształt 9"/>
          <p:cNvSpPr/>
          <p:nvPr/>
        </p:nvSpPr>
        <p:spPr>
          <a:xfrm rot="10800000">
            <a:off x="-30163" y="0"/>
            <a:ext cx="9177338" cy="1341438"/>
          </a:xfrm>
          <a:custGeom>
            <a:avLst/>
            <a:gdLst>
              <a:gd name="connsiteX0" fmla="*/ 10885 w 9176657"/>
              <a:gd name="connsiteY0" fmla="*/ 3189515 h 3189515"/>
              <a:gd name="connsiteX1" fmla="*/ 9165771 w 9176657"/>
              <a:gd name="connsiteY1" fmla="*/ 3178629 h 3189515"/>
              <a:gd name="connsiteX2" fmla="*/ 9176657 w 9176657"/>
              <a:gd name="connsiteY2" fmla="*/ 0 h 3189515"/>
              <a:gd name="connsiteX3" fmla="*/ 0 w 9176657"/>
              <a:gd name="connsiteY3" fmla="*/ 772886 h 3189515"/>
              <a:gd name="connsiteX4" fmla="*/ 10885 w 9176657"/>
              <a:gd name="connsiteY4" fmla="*/ 3189515 h 3189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76657" h="3189515">
                <a:moveTo>
                  <a:pt x="10885" y="3189515"/>
                </a:moveTo>
                <a:lnTo>
                  <a:pt x="9165771" y="3178629"/>
                </a:lnTo>
                <a:cubicBezTo>
                  <a:pt x="9169400" y="2119086"/>
                  <a:pt x="9173028" y="1059543"/>
                  <a:pt x="9176657" y="0"/>
                </a:cubicBezTo>
                <a:lnTo>
                  <a:pt x="0" y="772886"/>
                </a:lnTo>
                <a:cubicBezTo>
                  <a:pt x="3628" y="1578429"/>
                  <a:pt x="7257" y="2383972"/>
                  <a:pt x="10885" y="3189515"/>
                </a:cubicBezTo>
                <a:close/>
              </a:path>
            </a:pathLst>
          </a:custGeom>
          <a:solidFill>
            <a:srgbClr val="D1DB24"/>
          </a:solidFill>
          <a:ln>
            <a:solidFill>
              <a:srgbClr val="D1DB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1" name="Tytuł 3"/>
          <p:cNvSpPr>
            <a:spLocks noGrp="1"/>
          </p:cNvSpPr>
          <p:nvPr>
            <p:ph type="title"/>
          </p:nvPr>
        </p:nvSpPr>
        <p:spPr>
          <a:xfrm>
            <a:off x="506413" y="333375"/>
            <a:ext cx="8229600" cy="647700"/>
          </a:xfrm>
        </p:spPr>
        <p:txBody>
          <a:bodyPr/>
          <a:lstStyle/>
          <a:p>
            <a:pPr algn="l" eaLnBrk="1" hangingPunct="1">
              <a:defRPr/>
            </a:pPr>
            <a:r>
              <a:rPr lang="pl-PL" altLang="pl-PL" sz="3200" b="1" dirty="0">
                <a:solidFill>
                  <a:schemeClr val="bg1"/>
                </a:solidFill>
              </a:rPr>
              <a:t>Jak UE próbuje rozwiązać ważne problemy?</a:t>
            </a:r>
            <a:br>
              <a:rPr lang="pl-PL" altLang="pl-PL" sz="3200" b="1" dirty="0">
                <a:solidFill>
                  <a:schemeClr val="bg1"/>
                </a:solidFill>
              </a:rPr>
            </a:br>
            <a:r>
              <a:rPr lang="pl-PL" altLang="pl-PL" sz="3200" b="1" dirty="0" smtClean="0">
                <a:solidFill>
                  <a:schemeClr val="bg1"/>
                </a:solidFill>
              </a:rPr>
              <a:t>Edukacja i aktywność.</a:t>
            </a:r>
          </a:p>
        </p:txBody>
      </p:sp>
    </p:spTree>
    <p:extLst>
      <p:ext uri="{BB962C8B-B14F-4D97-AF65-F5344CB8AC3E}">
        <p14:creationId xmlns:p14="http://schemas.microsoft.com/office/powerpoint/2010/main" val="230248282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-28575" y="-20638"/>
            <a:ext cx="9183688" cy="6858001"/>
          </a:xfrm>
          <a:prstGeom prst="rect">
            <a:avLst/>
          </a:prstGeom>
          <a:solidFill>
            <a:schemeClr val="accent5"/>
          </a:solidFill>
          <a:ln>
            <a:solidFill>
              <a:srgbClr val="00A7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3075" name="Tytuł 1"/>
          <p:cNvSpPr>
            <a:spLocks noGrp="1"/>
          </p:cNvSpPr>
          <p:nvPr>
            <p:ph type="ctrTitle"/>
          </p:nvPr>
        </p:nvSpPr>
        <p:spPr>
          <a:xfrm>
            <a:off x="684213" y="1958975"/>
            <a:ext cx="7772400" cy="1470025"/>
          </a:xfrm>
        </p:spPr>
        <p:txBody>
          <a:bodyPr/>
          <a:lstStyle/>
          <a:p>
            <a:pPr eaLnBrk="1" hangingPunct="1"/>
            <a:r>
              <a:rPr lang="pl-PL" altLang="pl-PL" sz="6000" dirty="0" smtClean="0">
                <a:solidFill>
                  <a:schemeClr val="bg1"/>
                </a:solidFill>
              </a:rPr>
              <a:t>Prezentacja narzędzi e-Aktywności obywatelskiej</a:t>
            </a:r>
          </a:p>
        </p:txBody>
      </p:sp>
      <p:sp>
        <p:nvSpPr>
          <p:cNvPr id="5" name="Dowolny kształt 4"/>
          <p:cNvSpPr/>
          <p:nvPr/>
        </p:nvSpPr>
        <p:spPr>
          <a:xfrm>
            <a:off x="-22225" y="5273675"/>
            <a:ext cx="9177338" cy="1595438"/>
          </a:xfrm>
          <a:custGeom>
            <a:avLst/>
            <a:gdLst>
              <a:gd name="connsiteX0" fmla="*/ 10885 w 9176657"/>
              <a:gd name="connsiteY0" fmla="*/ 3189515 h 3189515"/>
              <a:gd name="connsiteX1" fmla="*/ 9165771 w 9176657"/>
              <a:gd name="connsiteY1" fmla="*/ 3178629 h 3189515"/>
              <a:gd name="connsiteX2" fmla="*/ 9176657 w 9176657"/>
              <a:gd name="connsiteY2" fmla="*/ 0 h 3189515"/>
              <a:gd name="connsiteX3" fmla="*/ 0 w 9176657"/>
              <a:gd name="connsiteY3" fmla="*/ 772886 h 3189515"/>
              <a:gd name="connsiteX4" fmla="*/ 10885 w 9176657"/>
              <a:gd name="connsiteY4" fmla="*/ 3189515 h 3189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76657" h="3189515">
                <a:moveTo>
                  <a:pt x="10885" y="3189515"/>
                </a:moveTo>
                <a:lnTo>
                  <a:pt x="9165771" y="3178629"/>
                </a:lnTo>
                <a:cubicBezTo>
                  <a:pt x="9169400" y="2119086"/>
                  <a:pt x="9173028" y="1059543"/>
                  <a:pt x="9176657" y="0"/>
                </a:cubicBezTo>
                <a:lnTo>
                  <a:pt x="0" y="772886"/>
                </a:lnTo>
                <a:cubicBezTo>
                  <a:pt x="3628" y="1578429"/>
                  <a:pt x="7257" y="2383972"/>
                  <a:pt x="10885" y="3189515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pic>
        <p:nvPicPr>
          <p:cNvPr id="8" name="Symbol zastępczy zawartości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92280" y="5401010"/>
            <a:ext cx="1894171" cy="134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760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C008C"/>
          </a:solidFill>
          <a:ln>
            <a:solidFill>
              <a:srgbClr val="EC00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8195" name="Tytuł 1"/>
          <p:cNvSpPr>
            <a:spLocks noGrp="1"/>
          </p:cNvSpPr>
          <p:nvPr>
            <p:ph type="ctrTitle"/>
          </p:nvPr>
        </p:nvSpPr>
        <p:spPr>
          <a:xfrm>
            <a:off x="681038" y="1886967"/>
            <a:ext cx="7772400" cy="1470025"/>
          </a:xfrm>
        </p:spPr>
        <p:txBody>
          <a:bodyPr/>
          <a:lstStyle/>
          <a:p>
            <a:pPr eaLnBrk="1" hangingPunct="1"/>
            <a:r>
              <a:rPr lang="pl-PL" altLang="pl-PL" sz="6000" dirty="0" smtClean="0">
                <a:solidFill>
                  <a:schemeClr val="bg1"/>
                </a:solidFill>
              </a:rPr>
              <a:t/>
            </a:r>
            <a:br>
              <a:rPr lang="pl-PL" altLang="pl-PL" sz="6000" dirty="0" smtClean="0">
                <a:solidFill>
                  <a:schemeClr val="bg1"/>
                </a:solidFill>
              </a:rPr>
            </a:br>
            <a:r>
              <a:rPr lang="pl-PL" altLang="pl-PL" sz="6000" dirty="0" smtClean="0">
                <a:solidFill>
                  <a:schemeClr val="bg1"/>
                </a:solidFill>
              </a:rPr>
              <a:t>Wykorzystanie </a:t>
            </a:r>
            <a:r>
              <a:rPr lang="pl-PL" altLang="pl-PL" sz="6000" dirty="0">
                <a:solidFill>
                  <a:schemeClr val="bg1"/>
                </a:solidFill>
              </a:rPr>
              <a:t>wybranych narzędzi </a:t>
            </a:r>
            <a:br>
              <a:rPr lang="pl-PL" altLang="pl-PL" sz="6000" dirty="0">
                <a:solidFill>
                  <a:schemeClr val="bg1"/>
                </a:solidFill>
              </a:rPr>
            </a:br>
            <a:r>
              <a:rPr lang="pl-PL" altLang="pl-PL" sz="6000" dirty="0" smtClean="0">
                <a:solidFill>
                  <a:schemeClr val="bg1"/>
                </a:solidFill>
              </a:rPr>
              <a:t>e-Aktywności obywatelskiej</a:t>
            </a:r>
            <a:r>
              <a:rPr lang="pl-PL" altLang="pl-PL" sz="6000" dirty="0">
                <a:solidFill>
                  <a:schemeClr val="bg1"/>
                </a:solidFill>
              </a:rPr>
              <a:t/>
            </a:r>
            <a:br>
              <a:rPr lang="pl-PL" altLang="pl-PL" sz="6000" dirty="0">
                <a:solidFill>
                  <a:schemeClr val="bg1"/>
                </a:solidFill>
              </a:rPr>
            </a:br>
            <a:endParaRPr lang="pl-PL" altLang="pl-PL" sz="6000" dirty="0" smtClean="0">
              <a:solidFill>
                <a:schemeClr val="bg1"/>
              </a:solidFill>
            </a:endParaRPr>
          </a:p>
        </p:txBody>
      </p:sp>
      <p:sp>
        <p:nvSpPr>
          <p:cNvPr id="5" name="Dowolny kształt 4"/>
          <p:cNvSpPr/>
          <p:nvPr/>
        </p:nvSpPr>
        <p:spPr>
          <a:xfrm>
            <a:off x="-22225" y="5273675"/>
            <a:ext cx="9177338" cy="1595438"/>
          </a:xfrm>
          <a:custGeom>
            <a:avLst/>
            <a:gdLst>
              <a:gd name="connsiteX0" fmla="*/ 10885 w 9176657"/>
              <a:gd name="connsiteY0" fmla="*/ 3189515 h 3189515"/>
              <a:gd name="connsiteX1" fmla="*/ 9165771 w 9176657"/>
              <a:gd name="connsiteY1" fmla="*/ 3178629 h 3189515"/>
              <a:gd name="connsiteX2" fmla="*/ 9176657 w 9176657"/>
              <a:gd name="connsiteY2" fmla="*/ 0 h 3189515"/>
              <a:gd name="connsiteX3" fmla="*/ 0 w 9176657"/>
              <a:gd name="connsiteY3" fmla="*/ 772886 h 3189515"/>
              <a:gd name="connsiteX4" fmla="*/ 10885 w 9176657"/>
              <a:gd name="connsiteY4" fmla="*/ 3189515 h 3189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76657" h="3189515">
                <a:moveTo>
                  <a:pt x="10885" y="3189515"/>
                </a:moveTo>
                <a:lnTo>
                  <a:pt x="9165771" y="3178629"/>
                </a:lnTo>
                <a:cubicBezTo>
                  <a:pt x="9169400" y="2119086"/>
                  <a:pt x="9173028" y="1059543"/>
                  <a:pt x="9176657" y="0"/>
                </a:cubicBezTo>
                <a:lnTo>
                  <a:pt x="0" y="772886"/>
                </a:lnTo>
                <a:cubicBezTo>
                  <a:pt x="3628" y="1578429"/>
                  <a:pt x="7257" y="2383972"/>
                  <a:pt x="10885" y="3189515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8198" name="Tytuł 1"/>
          <p:cNvSpPr txBox="1">
            <a:spLocks/>
          </p:cNvSpPr>
          <p:nvPr/>
        </p:nvSpPr>
        <p:spPr bwMode="auto">
          <a:xfrm>
            <a:off x="681038" y="2565399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6000" b="1" dirty="0">
              <a:solidFill>
                <a:schemeClr val="bg1"/>
              </a:solidFill>
              <a:latin typeface="Franklin Gothic Demi" pitchFamily="34" charset="0"/>
            </a:endParaRPr>
          </a:p>
        </p:txBody>
      </p:sp>
      <p:pic>
        <p:nvPicPr>
          <p:cNvPr id="7" name="Symbol zastępczy zawartości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92280" y="5401010"/>
            <a:ext cx="1894171" cy="134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898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ymbol zastępczy zawartości 4"/>
          <p:cNvSpPr>
            <a:spLocks noGrp="1"/>
          </p:cNvSpPr>
          <p:nvPr>
            <p:ph idx="1"/>
          </p:nvPr>
        </p:nvSpPr>
        <p:spPr>
          <a:xfrm>
            <a:off x="506413" y="1674815"/>
            <a:ext cx="8229600" cy="4525963"/>
          </a:xfrm>
        </p:spPr>
        <p:txBody>
          <a:bodyPr/>
          <a:lstStyle/>
          <a:p>
            <a:pPr marL="0" lvl="0" indent="0">
              <a:buNone/>
            </a:pPr>
            <a:r>
              <a:rPr lang="pl-PL" altLang="pl-PL" sz="2400" dirty="0" smtClean="0">
                <a:solidFill>
                  <a:srgbClr val="FF9900"/>
                </a:solidFill>
              </a:rPr>
              <a:t>Cel: </a:t>
            </a:r>
          </a:p>
          <a:p>
            <a:pPr marL="0" lvl="0" indent="0">
              <a:buNone/>
            </a:pPr>
            <a:endParaRPr lang="pl-PL" altLang="pl-PL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lvl="0" indent="0">
              <a:buNone/>
            </a:pPr>
            <a:r>
              <a:rPr lang="pl-PL" alt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Jak </a:t>
            </a:r>
            <a:r>
              <a:rPr lang="pl-PL" altLang="pl-PL" sz="2400" dirty="0" smtClean="0">
                <a:solidFill>
                  <a:srgbClr val="7030A0"/>
                </a:solidFill>
              </a:rPr>
              <a:t>zastosować</a:t>
            </a:r>
            <a:r>
              <a:rPr lang="pl-PL" alt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narzędzia e-Aktywności obywatelskiej, </a:t>
            </a:r>
          </a:p>
          <a:p>
            <a:pPr marL="0" lvl="0" indent="0">
              <a:buNone/>
            </a:pPr>
            <a:r>
              <a:rPr lang="pl-PL" alt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aby </a:t>
            </a:r>
            <a:r>
              <a:rPr lang="pl-PL" altLang="pl-PL" sz="2400" dirty="0" smtClean="0">
                <a:solidFill>
                  <a:srgbClr val="00B050"/>
                </a:solidFill>
              </a:rPr>
              <a:t>spróbować</a:t>
            </a:r>
            <a:r>
              <a:rPr lang="pl-PL" alt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l-PL" altLang="pl-PL" sz="2400" dirty="0" smtClean="0">
                <a:solidFill>
                  <a:srgbClr val="00B050"/>
                </a:solidFill>
              </a:rPr>
              <a:t>rozwiązać</a:t>
            </a:r>
            <a:r>
              <a:rPr lang="pl-PL" alt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wybrany przez Was </a:t>
            </a:r>
          </a:p>
          <a:p>
            <a:pPr marL="0" lvl="0" indent="0">
              <a:buNone/>
            </a:pPr>
            <a:r>
              <a:rPr lang="pl-PL" alt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problem młodych ludzi?</a:t>
            </a:r>
          </a:p>
          <a:p>
            <a:pPr marL="0" lvl="0" indent="0">
              <a:buNone/>
            </a:pPr>
            <a:endParaRPr lang="pl-PL" altLang="pl-PL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lvl="0" indent="0">
              <a:buNone/>
            </a:pPr>
            <a:r>
              <a:rPr lang="pl-PL" alt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Podział na 3-4 osobowe grupy</a:t>
            </a:r>
          </a:p>
          <a:p>
            <a:pPr marL="0" lvl="0" indent="0">
              <a:buNone/>
            </a:pPr>
            <a:r>
              <a:rPr lang="pl-PL" alt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Czas: 30 minut</a:t>
            </a:r>
          </a:p>
        </p:txBody>
      </p:sp>
      <p:sp>
        <p:nvSpPr>
          <p:cNvPr id="10" name="Dowolny kształt 9"/>
          <p:cNvSpPr/>
          <p:nvPr/>
        </p:nvSpPr>
        <p:spPr>
          <a:xfrm rot="10800000">
            <a:off x="-30163" y="0"/>
            <a:ext cx="9177338" cy="1341438"/>
          </a:xfrm>
          <a:custGeom>
            <a:avLst/>
            <a:gdLst>
              <a:gd name="connsiteX0" fmla="*/ 10885 w 9176657"/>
              <a:gd name="connsiteY0" fmla="*/ 3189515 h 3189515"/>
              <a:gd name="connsiteX1" fmla="*/ 9165771 w 9176657"/>
              <a:gd name="connsiteY1" fmla="*/ 3178629 h 3189515"/>
              <a:gd name="connsiteX2" fmla="*/ 9176657 w 9176657"/>
              <a:gd name="connsiteY2" fmla="*/ 0 h 3189515"/>
              <a:gd name="connsiteX3" fmla="*/ 0 w 9176657"/>
              <a:gd name="connsiteY3" fmla="*/ 772886 h 3189515"/>
              <a:gd name="connsiteX4" fmla="*/ 10885 w 9176657"/>
              <a:gd name="connsiteY4" fmla="*/ 3189515 h 3189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76657" h="3189515">
                <a:moveTo>
                  <a:pt x="10885" y="3189515"/>
                </a:moveTo>
                <a:lnTo>
                  <a:pt x="9165771" y="3178629"/>
                </a:lnTo>
                <a:cubicBezTo>
                  <a:pt x="9169400" y="2119086"/>
                  <a:pt x="9173028" y="1059543"/>
                  <a:pt x="9176657" y="0"/>
                </a:cubicBezTo>
                <a:lnTo>
                  <a:pt x="0" y="772886"/>
                </a:lnTo>
                <a:cubicBezTo>
                  <a:pt x="3628" y="1578429"/>
                  <a:pt x="7257" y="2383972"/>
                  <a:pt x="10885" y="3189515"/>
                </a:cubicBezTo>
                <a:close/>
              </a:path>
            </a:pathLst>
          </a:custGeom>
          <a:solidFill>
            <a:srgbClr val="EC008C"/>
          </a:solidFill>
          <a:ln>
            <a:solidFill>
              <a:srgbClr val="EC00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1" name="Tytuł 3"/>
          <p:cNvSpPr>
            <a:spLocks noGrp="1"/>
          </p:cNvSpPr>
          <p:nvPr>
            <p:ph type="title"/>
          </p:nvPr>
        </p:nvSpPr>
        <p:spPr>
          <a:xfrm>
            <a:off x="506413" y="333375"/>
            <a:ext cx="8229600" cy="647700"/>
          </a:xfrm>
          <a:ln>
            <a:solidFill>
              <a:srgbClr val="EC008C"/>
            </a:solidFill>
          </a:ln>
        </p:spPr>
        <p:txBody>
          <a:bodyPr/>
          <a:lstStyle/>
          <a:p>
            <a:pPr algn="l" eaLnBrk="1" hangingPunct="1">
              <a:defRPr/>
            </a:pPr>
            <a:r>
              <a:rPr lang="pl-PL" altLang="pl-PL" sz="3200" dirty="0" smtClean="0">
                <a:solidFill>
                  <a:schemeClr val="bg1"/>
                </a:solidFill>
              </a:rPr>
              <a:t>Testujemy narzędzia e-Aktywności obywatelskiej</a:t>
            </a:r>
          </a:p>
        </p:txBody>
      </p:sp>
    </p:spTree>
    <p:extLst>
      <p:ext uri="{BB962C8B-B14F-4D97-AF65-F5344CB8AC3E}">
        <p14:creationId xmlns:p14="http://schemas.microsoft.com/office/powerpoint/2010/main" val="248538558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ymbol zastępczy zawartości 4"/>
          <p:cNvSpPr>
            <a:spLocks noGrp="1"/>
          </p:cNvSpPr>
          <p:nvPr>
            <p:ph idx="1"/>
          </p:nvPr>
        </p:nvSpPr>
        <p:spPr>
          <a:xfrm>
            <a:off x="506413" y="1674815"/>
            <a:ext cx="3777555" cy="2618281"/>
          </a:xfrm>
        </p:spPr>
        <p:txBody>
          <a:bodyPr/>
          <a:lstStyle/>
          <a:p>
            <a:pPr marL="0" lvl="0" indent="0">
              <a:buNone/>
            </a:pPr>
            <a:r>
              <a:rPr lang="pl-PL" alt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Zadanie:</a:t>
            </a:r>
          </a:p>
          <a:p>
            <a:pPr marL="0" lvl="0" indent="0">
              <a:buNone/>
            </a:pPr>
            <a:r>
              <a:rPr lang="pl-PL" alt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marL="0" lvl="0" indent="0">
              <a:buNone/>
            </a:pPr>
            <a:r>
              <a:rPr lang="pl-PL" sz="2400" dirty="0" smtClean="0">
                <a:solidFill>
                  <a:srgbClr val="7030A0"/>
                </a:solidFill>
              </a:rPr>
              <a:t>Zastanówcie</a:t>
            </a:r>
            <a:r>
              <a:rPr lang="pl-PL" sz="2400" dirty="0" smtClean="0"/>
              <a:t> </a:t>
            </a:r>
            <a:r>
              <a:rPr lang="pl-PL" sz="2400" dirty="0" smtClean="0"/>
              <a:t>się, </a:t>
            </a:r>
            <a:r>
              <a:rPr lang="pl-PL" sz="2400" dirty="0" smtClean="0"/>
              <a:t>w jaki sposób PE może </a:t>
            </a:r>
            <a:r>
              <a:rPr lang="pl-PL" sz="2400" dirty="0" smtClean="0">
                <a:solidFill>
                  <a:srgbClr val="00B050"/>
                </a:solidFill>
              </a:rPr>
              <a:t>wesprzeć</a:t>
            </a:r>
            <a:r>
              <a:rPr lang="pl-PL" sz="2400" dirty="0" smtClean="0"/>
              <a:t> Was w </a:t>
            </a:r>
            <a:r>
              <a:rPr lang="pl-PL" sz="2400" dirty="0" smtClean="0">
                <a:solidFill>
                  <a:srgbClr val="C00000"/>
                </a:solidFill>
              </a:rPr>
              <a:t>rozwiązaniu</a:t>
            </a:r>
            <a:r>
              <a:rPr lang="pl-PL" sz="2400" dirty="0" smtClean="0"/>
              <a:t> wybranego problemu.</a:t>
            </a:r>
          </a:p>
          <a:p>
            <a:pPr marL="0" lvl="0" indent="0">
              <a:buNone/>
            </a:pPr>
            <a:r>
              <a:rPr lang="pl-PL" sz="2400" dirty="0" smtClean="0">
                <a:solidFill>
                  <a:srgbClr val="EC008C"/>
                </a:solidFill>
              </a:rPr>
              <a:t>Wejdźcie</a:t>
            </a:r>
            <a:r>
              <a:rPr lang="pl-PL" sz="2400" dirty="0" smtClean="0"/>
              <a:t> na portal petycji, </a:t>
            </a:r>
            <a:r>
              <a:rPr lang="pl-PL" sz="2400" dirty="0" smtClean="0">
                <a:solidFill>
                  <a:srgbClr val="FFC000"/>
                </a:solidFill>
              </a:rPr>
              <a:t>zarejestrujcie</a:t>
            </a:r>
            <a:r>
              <a:rPr lang="pl-PL" sz="2400" dirty="0" smtClean="0"/>
              <a:t> się i </a:t>
            </a:r>
            <a:r>
              <a:rPr lang="pl-PL" sz="2400" dirty="0" smtClean="0">
                <a:solidFill>
                  <a:srgbClr val="7030A0"/>
                </a:solidFill>
              </a:rPr>
              <a:t>złóżcie</a:t>
            </a:r>
            <a:r>
              <a:rPr lang="pl-PL" sz="2400" dirty="0" smtClean="0"/>
              <a:t> odpowiednią petycję.</a:t>
            </a:r>
          </a:p>
        </p:txBody>
      </p:sp>
      <p:sp>
        <p:nvSpPr>
          <p:cNvPr id="10" name="Dowolny kształt 9"/>
          <p:cNvSpPr/>
          <p:nvPr/>
        </p:nvSpPr>
        <p:spPr>
          <a:xfrm rot="10800000">
            <a:off x="-30163" y="0"/>
            <a:ext cx="9177338" cy="1341438"/>
          </a:xfrm>
          <a:custGeom>
            <a:avLst/>
            <a:gdLst>
              <a:gd name="connsiteX0" fmla="*/ 10885 w 9176657"/>
              <a:gd name="connsiteY0" fmla="*/ 3189515 h 3189515"/>
              <a:gd name="connsiteX1" fmla="*/ 9165771 w 9176657"/>
              <a:gd name="connsiteY1" fmla="*/ 3178629 h 3189515"/>
              <a:gd name="connsiteX2" fmla="*/ 9176657 w 9176657"/>
              <a:gd name="connsiteY2" fmla="*/ 0 h 3189515"/>
              <a:gd name="connsiteX3" fmla="*/ 0 w 9176657"/>
              <a:gd name="connsiteY3" fmla="*/ 772886 h 3189515"/>
              <a:gd name="connsiteX4" fmla="*/ 10885 w 9176657"/>
              <a:gd name="connsiteY4" fmla="*/ 3189515 h 3189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76657" h="3189515">
                <a:moveTo>
                  <a:pt x="10885" y="3189515"/>
                </a:moveTo>
                <a:lnTo>
                  <a:pt x="9165771" y="3178629"/>
                </a:lnTo>
                <a:cubicBezTo>
                  <a:pt x="9169400" y="2119086"/>
                  <a:pt x="9173028" y="1059543"/>
                  <a:pt x="9176657" y="0"/>
                </a:cubicBezTo>
                <a:lnTo>
                  <a:pt x="0" y="772886"/>
                </a:lnTo>
                <a:cubicBezTo>
                  <a:pt x="3628" y="1578429"/>
                  <a:pt x="7257" y="2383972"/>
                  <a:pt x="10885" y="3189515"/>
                </a:cubicBezTo>
                <a:close/>
              </a:path>
            </a:pathLst>
          </a:custGeom>
          <a:solidFill>
            <a:srgbClr val="EC008C"/>
          </a:solidFill>
          <a:ln>
            <a:solidFill>
              <a:srgbClr val="EC00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1" name="Tytuł 3"/>
          <p:cNvSpPr>
            <a:spLocks noGrp="1"/>
          </p:cNvSpPr>
          <p:nvPr>
            <p:ph type="title"/>
          </p:nvPr>
        </p:nvSpPr>
        <p:spPr>
          <a:xfrm>
            <a:off x="499735" y="188640"/>
            <a:ext cx="8386067" cy="647700"/>
          </a:xfrm>
        </p:spPr>
        <p:txBody>
          <a:bodyPr/>
          <a:lstStyle/>
          <a:p>
            <a:pPr algn="l" eaLnBrk="1" hangingPunct="1">
              <a:defRPr/>
            </a:pPr>
            <a:r>
              <a:rPr lang="pl-PL" altLang="pl-PL" sz="3200" b="1" dirty="0" smtClean="0">
                <a:solidFill>
                  <a:schemeClr val="bg1"/>
                </a:solidFill>
              </a:rPr>
              <a:t>Gr.1. </a:t>
            </a:r>
            <a:br>
              <a:rPr lang="pl-PL" altLang="pl-PL" sz="3200" b="1" dirty="0" smtClean="0">
                <a:solidFill>
                  <a:schemeClr val="bg1"/>
                </a:solidFill>
              </a:rPr>
            </a:br>
            <a:r>
              <a:rPr lang="pl-PL" altLang="pl-PL" sz="3200" b="1" dirty="0" smtClean="0">
                <a:solidFill>
                  <a:schemeClr val="bg1"/>
                </a:solidFill>
              </a:rPr>
              <a:t>Złożenie petycji do Parlamentu Europejskiego</a:t>
            </a: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2768" y="2204864"/>
            <a:ext cx="3933825" cy="2686050"/>
          </a:xfrm>
          <a:prstGeom prst="rect">
            <a:avLst/>
          </a:prstGeom>
        </p:spPr>
      </p:pic>
      <p:sp>
        <p:nvSpPr>
          <p:cNvPr id="4" name="Prostokąt 3"/>
          <p:cNvSpPr/>
          <p:nvPr/>
        </p:nvSpPr>
        <p:spPr>
          <a:xfrm rot="10800000" flipV="1">
            <a:off x="6114889" y="5013176"/>
            <a:ext cx="251170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500" dirty="0"/>
              <a:t>http://www.europarl.europa.eu/news/pl/news-room/content/20141119STO79618/html/Z%C5%82%C3%B3%C5%BC-petycj%C4%99-do-PE!-Teraz-w-znacznie-przyst%C4%99pniejszy-spos%C3%B3b!</a:t>
            </a:r>
          </a:p>
        </p:txBody>
      </p:sp>
    </p:spTree>
    <p:extLst>
      <p:ext uri="{BB962C8B-B14F-4D97-AF65-F5344CB8AC3E}">
        <p14:creationId xmlns:p14="http://schemas.microsoft.com/office/powerpoint/2010/main" val="133952874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ymbol zastępczy zawartości 4"/>
          <p:cNvSpPr>
            <a:spLocks noGrp="1"/>
          </p:cNvSpPr>
          <p:nvPr>
            <p:ph idx="1"/>
          </p:nvPr>
        </p:nvSpPr>
        <p:spPr>
          <a:xfrm>
            <a:off x="506413" y="1674815"/>
            <a:ext cx="8229600" cy="2618281"/>
          </a:xfrm>
        </p:spPr>
        <p:txBody>
          <a:bodyPr/>
          <a:lstStyle/>
          <a:p>
            <a:pPr marL="0" lvl="0" indent="0">
              <a:buNone/>
            </a:pPr>
            <a:r>
              <a:rPr lang="pl-PL" alt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Zadanie: </a:t>
            </a:r>
          </a:p>
          <a:p>
            <a:pPr marL="0" lvl="0" indent="0">
              <a:buNone/>
            </a:pPr>
            <a:endParaRPr lang="pl-PL" altLang="pl-PL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lvl="0" indent="0">
              <a:buNone/>
            </a:pPr>
            <a:r>
              <a:rPr lang="pl-PL" sz="2400" dirty="0" smtClean="0">
                <a:solidFill>
                  <a:srgbClr val="00B050"/>
                </a:solidFill>
              </a:rPr>
              <a:t>Zastanówcie</a:t>
            </a:r>
            <a:r>
              <a:rPr lang="pl-PL" sz="2400" dirty="0" smtClean="0"/>
              <a:t> </a:t>
            </a:r>
            <a:r>
              <a:rPr lang="pl-PL" sz="2400" dirty="0" smtClean="0"/>
              <a:t>się, </a:t>
            </a:r>
            <a:r>
              <a:rPr lang="pl-PL" sz="2400" dirty="0" smtClean="0"/>
              <a:t>w jaki sposób poseł do Parlamentu Europejskiego może </a:t>
            </a:r>
            <a:r>
              <a:rPr lang="pl-PL" sz="2400" dirty="0" smtClean="0">
                <a:solidFill>
                  <a:schemeClr val="accent1">
                    <a:lumMod val="75000"/>
                  </a:schemeClr>
                </a:solidFill>
              </a:rPr>
              <a:t>wesprzeć</a:t>
            </a:r>
            <a:r>
              <a:rPr lang="pl-PL" sz="2400" dirty="0" smtClean="0"/>
              <a:t> Was w rozwiązaniu </a:t>
            </a:r>
            <a:br>
              <a:rPr lang="pl-PL" sz="2400" dirty="0" smtClean="0"/>
            </a:br>
            <a:r>
              <a:rPr lang="pl-PL" sz="2400" dirty="0" smtClean="0"/>
              <a:t>wybranego problemu.</a:t>
            </a:r>
          </a:p>
          <a:p>
            <a:pPr marL="0" lvl="0" indent="0">
              <a:buNone/>
            </a:pPr>
            <a:r>
              <a:rPr lang="pl-PL" sz="2400" dirty="0" smtClean="0">
                <a:solidFill>
                  <a:schemeClr val="accent6">
                    <a:lumMod val="75000"/>
                  </a:schemeClr>
                </a:solidFill>
              </a:rPr>
              <a:t>Ustalcie</a:t>
            </a:r>
            <a:r>
              <a:rPr lang="pl-PL" sz="2400" dirty="0" smtClean="0"/>
              <a:t> kto jest posłem z Waszego okręgu (kto kandydował </a:t>
            </a:r>
            <a:br>
              <a:rPr lang="pl-PL" sz="2400" dirty="0" smtClean="0"/>
            </a:br>
            <a:r>
              <a:rPr lang="pl-PL" sz="2400" dirty="0" smtClean="0"/>
              <a:t>z waszej miejscowości). </a:t>
            </a:r>
            <a:r>
              <a:rPr lang="pl-PL" sz="2400" dirty="0" smtClean="0">
                <a:solidFill>
                  <a:srgbClr val="C00000"/>
                </a:solidFill>
              </a:rPr>
              <a:t>Znajdźcie</a:t>
            </a:r>
            <a:r>
              <a:rPr lang="pl-PL" sz="2400" dirty="0" smtClean="0"/>
              <a:t> jego profil na portalu </a:t>
            </a:r>
            <a:r>
              <a:rPr lang="pl-PL" sz="2400" dirty="0" err="1" smtClean="0"/>
              <a:t>społecznościowym</a:t>
            </a:r>
            <a:r>
              <a:rPr lang="pl-PL" sz="2400" dirty="0" smtClean="0"/>
              <a:t>. </a:t>
            </a:r>
            <a:r>
              <a:rPr lang="pl-PL" sz="2400" dirty="0" smtClean="0">
                <a:solidFill>
                  <a:srgbClr val="00DECE"/>
                </a:solidFill>
              </a:rPr>
              <a:t>Napiszcie</a:t>
            </a:r>
            <a:r>
              <a:rPr lang="pl-PL" sz="2400" dirty="0" smtClean="0"/>
              <a:t> do niego wiadomość </a:t>
            </a:r>
            <a:br>
              <a:rPr lang="pl-PL" sz="2400" dirty="0" smtClean="0"/>
            </a:br>
            <a:r>
              <a:rPr lang="pl-PL" sz="2400" dirty="0" smtClean="0"/>
              <a:t>w sprawie wybranego problemu.  </a:t>
            </a:r>
          </a:p>
          <a:p>
            <a:pPr marL="0" lvl="0" indent="0">
              <a:buNone/>
            </a:pPr>
            <a:r>
              <a:rPr lang="pl-PL" sz="2400" dirty="0" smtClean="0">
                <a:solidFill>
                  <a:srgbClr val="7030A0"/>
                </a:solidFill>
              </a:rPr>
              <a:t>Zastanówcie</a:t>
            </a:r>
            <a:r>
              <a:rPr lang="pl-PL" sz="2400" dirty="0" smtClean="0"/>
              <a:t> </a:t>
            </a:r>
            <a:r>
              <a:rPr lang="pl-PL" sz="2400" dirty="0" smtClean="0"/>
              <a:t>się, </a:t>
            </a:r>
            <a:r>
              <a:rPr lang="pl-PL" sz="2400" dirty="0" smtClean="0"/>
              <a:t>co zrobić, aby wasz wpis był bardziej </a:t>
            </a:r>
            <a:br>
              <a:rPr lang="pl-PL" sz="2400" dirty="0" smtClean="0"/>
            </a:br>
            <a:r>
              <a:rPr lang="pl-PL" sz="2400" dirty="0" smtClean="0"/>
              <a:t>widoczny (więcej osób miało do niego dostęp).</a:t>
            </a:r>
          </a:p>
        </p:txBody>
      </p:sp>
      <p:sp>
        <p:nvSpPr>
          <p:cNvPr id="10" name="Dowolny kształt 9"/>
          <p:cNvSpPr/>
          <p:nvPr/>
        </p:nvSpPr>
        <p:spPr>
          <a:xfrm rot="10800000">
            <a:off x="-30163" y="0"/>
            <a:ext cx="9177338" cy="1341438"/>
          </a:xfrm>
          <a:custGeom>
            <a:avLst/>
            <a:gdLst>
              <a:gd name="connsiteX0" fmla="*/ 10885 w 9176657"/>
              <a:gd name="connsiteY0" fmla="*/ 3189515 h 3189515"/>
              <a:gd name="connsiteX1" fmla="*/ 9165771 w 9176657"/>
              <a:gd name="connsiteY1" fmla="*/ 3178629 h 3189515"/>
              <a:gd name="connsiteX2" fmla="*/ 9176657 w 9176657"/>
              <a:gd name="connsiteY2" fmla="*/ 0 h 3189515"/>
              <a:gd name="connsiteX3" fmla="*/ 0 w 9176657"/>
              <a:gd name="connsiteY3" fmla="*/ 772886 h 3189515"/>
              <a:gd name="connsiteX4" fmla="*/ 10885 w 9176657"/>
              <a:gd name="connsiteY4" fmla="*/ 3189515 h 3189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76657" h="3189515">
                <a:moveTo>
                  <a:pt x="10885" y="3189515"/>
                </a:moveTo>
                <a:lnTo>
                  <a:pt x="9165771" y="3178629"/>
                </a:lnTo>
                <a:cubicBezTo>
                  <a:pt x="9169400" y="2119086"/>
                  <a:pt x="9173028" y="1059543"/>
                  <a:pt x="9176657" y="0"/>
                </a:cubicBezTo>
                <a:lnTo>
                  <a:pt x="0" y="772886"/>
                </a:lnTo>
                <a:cubicBezTo>
                  <a:pt x="3628" y="1578429"/>
                  <a:pt x="7257" y="2383972"/>
                  <a:pt x="10885" y="3189515"/>
                </a:cubicBezTo>
                <a:close/>
              </a:path>
            </a:pathLst>
          </a:custGeom>
          <a:solidFill>
            <a:srgbClr val="EC008C"/>
          </a:solidFill>
          <a:ln>
            <a:solidFill>
              <a:srgbClr val="EC00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1" name="Tytuł 3"/>
          <p:cNvSpPr>
            <a:spLocks noGrp="1"/>
          </p:cNvSpPr>
          <p:nvPr>
            <p:ph type="title"/>
          </p:nvPr>
        </p:nvSpPr>
        <p:spPr>
          <a:xfrm>
            <a:off x="179513" y="188640"/>
            <a:ext cx="8706290" cy="647700"/>
          </a:xfrm>
        </p:spPr>
        <p:txBody>
          <a:bodyPr/>
          <a:lstStyle/>
          <a:p>
            <a:pPr algn="l" eaLnBrk="1" hangingPunct="1">
              <a:defRPr/>
            </a:pPr>
            <a:r>
              <a:rPr lang="pl-PL" altLang="pl-PL" sz="3200" b="1" dirty="0" smtClean="0">
                <a:solidFill>
                  <a:schemeClr val="bg1"/>
                </a:solidFill>
              </a:rPr>
              <a:t>Gr.2.</a:t>
            </a:r>
            <a:br>
              <a:rPr lang="pl-PL" altLang="pl-PL" sz="3200" b="1" dirty="0" smtClean="0">
                <a:solidFill>
                  <a:schemeClr val="bg1"/>
                </a:solidFill>
              </a:rPr>
            </a:br>
            <a:r>
              <a:rPr lang="pl-PL" altLang="pl-PL" sz="3200" b="1" dirty="0" smtClean="0">
                <a:solidFill>
                  <a:schemeClr val="bg1"/>
                </a:solidFill>
              </a:rPr>
              <a:t>Wiadomość do posła Parlamentu Europejskiego </a:t>
            </a:r>
          </a:p>
        </p:txBody>
      </p:sp>
    </p:spTree>
    <p:extLst>
      <p:ext uri="{BB962C8B-B14F-4D97-AF65-F5344CB8AC3E}">
        <p14:creationId xmlns:p14="http://schemas.microsoft.com/office/powerpoint/2010/main" val="413343639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ymbol zastępczy zawartości 4"/>
          <p:cNvSpPr>
            <a:spLocks noGrp="1"/>
          </p:cNvSpPr>
          <p:nvPr>
            <p:ph idx="1"/>
          </p:nvPr>
        </p:nvSpPr>
        <p:spPr>
          <a:xfrm>
            <a:off x="506413" y="1674815"/>
            <a:ext cx="8229600" cy="2618281"/>
          </a:xfrm>
        </p:spPr>
        <p:txBody>
          <a:bodyPr/>
          <a:lstStyle/>
          <a:p>
            <a:pPr marL="0" lvl="0" indent="0">
              <a:buNone/>
            </a:pPr>
            <a:r>
              <a:rPr lang="pl-PL" alt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Zadanie: </a:t>
            </a:r>
          </a:p>
          <a:p>
            <a:pPr marL="0" lvl="0" indent="0">
              <a:buNone/>
            </a:pPr>
            <a:endParaRPr lang="pl-PL" altLang="pl-PL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lvl="0" indent="0">
              <a:buNone/>
            </a:pPr>
            <a:r>
              <a:rPr lang="pl-PL" sz="2400" dirty="0" smtClean="0">
                <a:solidFill>
                  <a:srgbClr val="FF9900"/>
                </a:solidFill>
              </a:rPr>
              <a:t>Zastanówcie </a:t>
            </a:r>
            <a:r>
              <a:rPr lang="pl-PL" sz="2400" dirty="0" smtClean="0"/>
              <a:t>się, czy poprzez konsultacje społeczne można </a:t>
            </a:r>
            <a:r>
              <a:rPr lang="pl-PL" sz="2400" dirty="0" smtClean="0">
                <a:solidFill>
                  <a:schemeClr val="accent2">
                    <a:lumMod val="75000"/>
                  </a:schemeClr>
                </a:solidFill>
              </a:rPr>
              <a:t>wpłynąć</a:t>
            </a:r>
            <a:r>
              <a:rPr lang="pl-PL" sz="2400" dirty="0" smtClean="0"/>
              <a:t> na rozwiązanie Waszego problemu.</a:t>
            </a:r>
          </a:p>
          <a:p>
            <a:pPr marL="0" lvl="0" indent="0">
              <a:buNone/>
            </a:pPr>
            <a:r>
              <a:rPr lang="pl-PL" sz="2400" dirty="0" smtClean="0">
                <a:solidFill>
                  <a:srgbClr val="00B0F0"/>
                </a:solidFill>
              </a:rPr>
              <a:t>Wejdźcie</a:t>
            </a:r>
            <a:r>
              <a:rPr lang="pl-PL" sz="2400" dirty="0" smtClean="0"/>
              <a:t> na portal konsultacji i </a:t>
            </a:r>
            <a:r>
              <a:rPr lang="pl-PL" sz="2400" dirty="0" smtClean="0">
                <a:solidFill>
                  <a:srgbClr val="7030A0"/>
                </a:solidFill>
              </a:rPr>
              <a:t>przejrzyjcie</a:t>
            </a:r>
            <a:r>
              <a:rPr lang="pl-PL" sz="2400" dirty="0" smtClean="0"/>
              <a:t> </a:t>
            </a:r>
            <a:r>
              <a:rPr lang="pl-PL" sz="2400" dirty="0"/>
              <a:t>aktualne i planowane konsultacje, prowadzone przez instytucje </a:t>
            </a:r>
            <a:r>
              <a:rPr lang="pl-PL" sz="2400" dirty="0" smtClean="0"/>
              <a:t>UE.</a:t>
            </a:r>
          </a:p>
          <a:p>
            <a:pPr marL="0" lvl="0" indent="0">
              <a:buNone/>
            </a:pPr>
            <a:r>
              <a:rPr lang="pl-PL" sz="2400" dirty="0" smtClean="0">
                <a:solidFill>
                  <a:srgbClr val="FF0000"/>
                </a:solidFill>
              </a:rPr>
              <a:t>Sprawdźcie</a:t>
            </a:r>
            <a:r>
              <a:rPr lang="pl-PL" sz="2400" dirty="0" smtClean="0"/>
              <a:t>, </a:t>
            </a:r>
            <a:r>
              <a:rPr lang="pl-PL" sz="2400" dirty="0"/>
              <a:t>czy któraś z nich dotyczy podobnego problemu. Jeśli tak, to </a:t>
            </a:r>
            <a:r>
              <a:rPr lang="pl-PL" sz="2400" dirty="0" smtClean="0">
                <a:solidFill>
                  <a:srgbClr val="00B050"/>
                </a:solidFill>
              </a:rPr>
              <a:t>zapoznajcie</a:t>
            </a:r>
            <a:r>
              <a:rPr lang="pl-PL" sz="2400" dirty="0" smtClean="0"/>
              <a:t> </a:t>
            </a:r>
            <a:r>
              <a:rPr lang="pl-PL" sz="2400" dirty="0"/>
              <a:t>się z tymi </a:t>
            </a:r>
            <a:r>
              <a:rPr lang="pl-PL" sz="2400" dirty="0" smtClean="0"/>
              <a:t>konsultacjami.</a:t>
            </a:r>
          </a:p>
        </p:txBody>
      </p:sp>
      <p:sp>
        <p:nvSpPr>
          <p:cNvPr id="10" name="Dowolny kształt 9"/>
          <p:cNvSpPr/>
          <p:nvPr/>
        </p:nvSpPr>
        <p:spPr>
          <a:xfrm rot="10800000">
            <a:off x="-30163" y="0"/>
            <a:ext cx="9177338" cy="1341438"/>
          </a:xfrm>
          <a:custGeom>
            <a:avLst/>
            <a:gdLst>
              <a:gd name="connsiteX0" fmla="*/ 10885 w 9176657"/>
              <a:gd name="connsiteY0" fmla="*/ 3189515 h 3189515"/>
              <a:gd name="connsiteX1" fmla="*/ 9165771 w 9176657"/>
              <a:gd name="connsiteY1" fmla="*/ 3178629 h 3189515"/>
              <a:gd name="connsiteX2" fmla="*/ 9176657 w 9176657"/>
              <a:gd name="connsiteY2" fmla="*/ 0 h 3189515"/>
              <a:gd name="connsiteX3" fmla="*/ 0 w 9176657"/>
              <a:gd name="connsiteY3" fmla="*/ 772886 h 3189515"/>
              <a:gd name="connsiteX4" fmla="*/ 10885 w 9176657"/>
              <a:gd name="connsiteY4" fmla="*/ 3189515 h 3189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76657" h="3189515">
                <a:moveTo>
                  <a:pt x="10885" y="3189515"/>
                </a:moveTo>
                <a:lnTo>
                  <a:pt x="9165771" y="3178629"/>
                </a:lnTo>
                <a:cubicBezTo>
                  <a:pt x="9169400" y="2119086"/>
                  <a:pt x="9173028" y="1059543"/>
                  <a:pt x="9176657" y="0"/>
                </a:cubicBezTo>
                <a:lnTo>
                  <a:pt x="0" y="772886"/>
                </a:lnTo>
                <a:cubicBezTo>
                  <a:pt x="3628" y="1578429"/>
                  <a:pt x="7257" y="2383972"/>
                  <a:pt x="10885" y="3189515"/>
                </a:cubicBezTo>
                <a:close/>
              </a:path>
            </a:pathLst>
          </a:custGeom>
          <a:solidFill>
            <a:srgbClr val="EC008C"/>
          </a:solidFill>
          <a:ln>
            <a:solidFill>
              <a:srgbClr val="EC00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1" name="Tytuł 3"/>
          <p:cNvSpPr>
            <a:spLocks noGrp="1"/>
          </p:cNvSpPr>
          <p:nvPr>
            <p:ph type="title"/>
          </p:nvPr>
        </p:nvSpPr>
        <p:spPr>
          <a:xfrm>
            <a:off x="179513" y="188640"/>
            <a:ext cx="8706290" cy="647700"/>
          </a:xfrm>
        </p:spPr>
        <p:txBody>
          <a:bodyPr/>
          <a:lstStyle/>
          <a:p>
            <a:pPr algn="l" eaLnBrk="1" hangingPunct="1">
              <a:defRPr/>
            </a:pPr>
            <a:r>
              <a:rPr lang="pl-PL" altLang="pl-PL" sz="3200" b="1" dirty="0" smtClean="0">
                <a:solidFill>
                  <a:schemeClr val="bg1"/>
                </a:solidFill>
              </a:rPr>
              <a:t>Gr.3. Konsultacje społeczne</a:t>
            </a: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94196">
            <a:off x="4568941" y="5577131"/>
            <a:ext cx="4174252" cy="422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66253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ymbol zastępczy zawartości 4"/>
          <p:cNvSpPr>
            <a:spLocks noGrp="1"/>
          </p:cNvSpPr>
          <p:nvPr>
            <p:ph idx="1"/>
          </p:nvPr>
        </p:nvSpPr>
        <p:spPr>
          <a:xfrm>
            <a:off x="506413" y="1674815"/>
            <a:ext cx="8229600" cy="2618281"/>
          </a:xfrm>
        </p:spPr>
        <p:txBody>
          <a:bodyPr/>
          <a:lstStyle/>
          <a:p>
            <a:pPr marL="0" lvl="0" indent="0">
              <a:buNone/>
            </a:pPr>
            <a:r>
              <a:rPr lang="pl-PL" alt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Zadanie: </a:t>
            </a:r>
          </a:p>
          <a:p>
            <a:pPr marL="0" lvl="0" indent="0">
              <a:buNone/>
            </a:pPr>
            <a:endParaRPr lang="pl-PL" altLang="pl-PL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lvl="0" indent="0">
              <a:buNone/>
            </a:pPr>
            <a:r>
              <a:rPr lang="pl-PL" sz="2400" dirty="0" smtClean="0">
                <a:solidFill>
                  <a:schemeClr val="accent6"/>
                </a:solidFill>
              </a:rPr>
              <a:t>Znajdźcie</a:t>
            </a:r>
            <a:r>
              <a:rPr lang="pl-PL" sz="2400" dirty="0" smtClean="0"/>
              <a:t> blogi, profile na </a:t>
            </a:r>
            <a:r>
              <a:rPr lang="pl-PL" sz="2400" dirty="0" err="1" smtClean="0"/>
              <a:t>Facebooku</a:t>
            </a:r>
            <a:r>
              <a:rPr lang="pl-PL" sz="2400" dirty="0" smtClean="0"/>
              <a:t> i innych portalach </a:t>
            </a:r>
            <a:r>
              <a:rPr lang="pl-PL" sz="2400" dirty="0" err="1" smtClean="0"/>
              <a:t>społecznościowych</a:t>
            </a:r>
            <a:r>
              <a:rPr lang="pl-PL" sz="2400" dirty="0" smtClean="0"/>
              <a:t> poświęcone tematom podobnym </a:t>
            </a:r>
            <a:br>
              <a:rPr lang="pl-PL" sz="2400" dirty="0" smtClean="0"/>
            </a:br>
            <a:r>
              <a:rPr lang="pl-PL" sz="2400" dirty="0" smtClean="0"/>
              <a:t>do Waszego problemu. Jeśli uznacie je za wartościowe </a:t>
            </a:r>
            <a:br>
              <a:rPr lang="pl-PL" sz="2400" dirty="0" smtClean="0"/>
            </a:br>
            <a:r>
              <a:rPr lang="pl-PL" sz="2400" dirty="0" smtClean="0"/>
              <a:t>to </a:t>
            </a:r>
            <a:r>
              <a:rPr lang="pl-PL" sz="2400" dirty="0">
                <a:solidFill>
                  <a:srgbClr val="009288"/>
                </a:solidFill>
              </a:rPr>
              <a:t>p</a:t>
            </a:r>
            <a:r>
              <a:rPr lang="pl-PL" sz="2400" dirty="0" smtClean="0">
                <a:solidFill>
                  <a:srgbClr val="009288"/>
                </a:solidFill>
              </a:rPr>
              <a:t>olubcie</a:t>
            </a:r>
            <a:r>
              <a:rPr lang="pl-PL" sz="2400" dirty="0" smtClean="0"/>
              <a:t> je i </a:t>
            </a:r>
            <a:r>
              <a:rPr lang="pl-PL" sz="2400" dirty="0" smtClean="0">
                <a:solidFill>
                  <a:srgbClr val="FF9900"/>
                </a:solidFill>
              </a:rPr>
              <a:t>zachęćcie </a:t>
            </a:r>
            <a:r>
              <a:rPr lang="pl-PL" sz="2400" dirty="0" smtClean="0"/>
              <a:t>do tego swoich znajomych.  </a:t>
            </a:r>
          </a:p>
          <a:p>
            <a:pPr marL="0" lvl="0" indent="0">
              <a:buNone/>
            </a:pPr>
            <a:r>
              <a:rPr lang="pl-PL" sz="2400" dirty="0" smtClean="0"/>
              <a:t>Dzięki temu o Waszych problemach dowie się więcej osób.</a:t>
            </a:r>
          </a:p>
        </p:txBody>
      </p:sp>
      <p:sp>
        <p:nvSpPr>
          <p:cNvPr id="10" name="Dowolny kształt 9"/>
          <p:cNvSpPr/>
          <p:nvPr/>
        </p:nvSpPr>
        <p:spPr>
          <a:xfrm rot="10800000">
            <a:off x="-30163" y="0"/>
            <a:ext cx="9177338" cy="1341438"/>
          </a:xfrm>
          <a:custGeom>
            <a:avLst/>
            <a:gdLst>
              <a:gd name="connsiteX0" fmla="*/ 10885 w 9176657"/>
              <a:gd name="connsiteY0" fmla="*/ 3189515 h 3189515"/>
              <a:gd name="connsiteX1" fmla="*/ 9165771 w 9176657"/>
              <a:gd name="connsiteY1" fmla="*/ 3178629 h 3189515"/>
              <a:gd name="connsiteX2" fmla="*/ 9176657 w 9176657"/>
              <a:gd name="connsiteY2" fmla="*/ 0 h 3189515"/>
              <a:gd name="connsiteX3" fmla="*/ 0 w 9176657"/>
              <a:gd name="connsiteY3" fmla="*/ 772886 h 3189515"/>
              <a:gd name="connsiteX4" fmla="*/ 10885 w 9176657"/>
              <a:gd name="connsiteY4" fmla="*/ 3189515 h 3189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76657" h="3189515">
                <a:moveTo>
                  <a:pt x="10885" y="3189515"/>
                </a:moveTo>
                <a:lnTo>
                  <a:pt x="9165771" y="3178629"/>
                </a:lnTo>
                <a:cubicBezTo>
                  <a:pt x="9169400" y="2119086"/>
                  <a:pt x="9173028" y="1059543"/>
                  <a:pt x="9176657" y="0"/>
                </a:cubicBezTo>
                <a:lnTo>
                  <a:pt x="0" y="772886"/>
                </a:lnTo>
                <a:cubicBezTo>
                  <a:pt x="3628" y="1578429"/>
                  <a:pt x="7257" y="2383972"/>
                  <a:pt x="10885" y="3189515"/>
                </a:cubicBezTo>
                <a:close/>
              </a:path>
            </a:pathLst>
          </a:custGeom>
          <a:solidFill>
            <a:srgbClr val="EC008C"/>
          </a:solidFill>
          <a:ln>
            <a:solidFill>
              <a:srgbClr val="EC00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1" name="Tytuł 3"/>
          <p:cNvSpPr>
            <a:spLocks noGrp="1"/>
          </p:cNvSpPr>
          <p:nvPr>
            <p:ph type="title"/>
          </p:nvPr>
        </p:nvSpPr>
        <p:spPr>
          <a:xfrm>
            <a:off x="179513" y="188640"/>
            <a:ext cx="8706290" cy="647700"/>
          </a:xfrm>
        </p:spPr>
        <p:txBody>
          <a:bodyPr/>
          <a:lstStyle/>
          <a:p>
            <a:pPr algn="l" eaLnBrk="1" hangingPunct="1">
              <a:defRPr/>
            </a:pPr>
            <a:r>
              <a:rPr lang="pl-PL" altLang="pl-PL" sz="3200" b="1" dirty="0" smtClean="0">
                <a:solidFill>
                  <a:schemeClr val="bg1"/>
                </a:solidFill>
              </a:rPr>
              <a:t>Gr.4. Rozmawiaj, Twój głos jest ważny.</a:t>
            </a:r>
          </a:p>
        </p:txBody>
      </p:sp>
    </p:spTree>
    <p:extLst>
      <p:ext uri="{BB962C8B-B14F-4D97-AF65-F5344CB8AC3E}">
        <p14:creationId xmlns:p14="http://schemas.microsoft.com/office/powerpoint/2010/main" val="97929348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ymbol zastępczy zawartości 4"/>
          <p:cNvSpPr>
            <a:spLocks noGrp="1"/>
          </p:cNvSpPr>
          <p:nvPr>
            <p:ph idx="1"/>
          </p:nvPr>
        </p:nvSpPr>
        <p:spPr>
          <a:xfrm>
            <a:off x="506413" y="1674815"/>
            <a:ext cx="8229600" cy="2618281"/>
          </a:xfrm>
        </p:spPr>
        <p:txBody>
          <a:bodyPr/>
          <a:lstStyle/>
          <a:p>
            <a:pPr marL="0" lvl="0" indent="0">
              <a:buNone/>
            </a:pPr>
            <a:r>
              <a:rPr lang="pl-PL" alt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Zadanie: </a:t>
            </a:r>
          </a:p>
          <a:p>
            <a:pPr marL="0" lvl="0" indent="0">
              <a:buNone/>
            </a:pPr>
            <a:endParaRPr lang="pl-PL" altLang="pl-PL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lvl="0" indent="0">
              <a:buNone/>
            </a:pPr>
            <a:r>
              <a:rPr lang="pl-PL" sz="2400" dirty="0" smtClean="0">
                <a:solidFill>
                  <a:srgbClr val="00A79D"/>
                </a:solidFill>
              </a:rPr>
              <a:t>Wejdźcie</a:t>
            </a:r>
            <a:r>
              <a:rPr lang="pl-PL" sz="2400" dirty="0" smtClean="0"/>
              <a:t> na portal petycji. </a:t>
            </a:r>
            <a:r>
              <a:rPr lang="pl-PL" sz="2400" dirty="0" smtClean="0">
                <a:solidFill>
                  <a:srgbClr val="00B050"/>
                </a:solidFill>
              </a:rPr>
              <a:t>Przejrzyjcie</a:t>
            </a:r>
            <a:r>
              <a:rPr lang="pl-PL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pl-PL" sz="2400" dirty="0" smtClean="0"/>
              <a:t>je i spróbujcie </a:t>
            </a:r>
            <a:br>
              <a:rPr lang="pl-PL" sz="2400" dirty="0" smtClean="0"/>
            </a:br>
            <a:r>
              <a:rPr lang="pl-PL" sz="2400" dirty="0" smtClean="0">
                <a:solidFill>
                  <a:schemeClr val="accent6"/>
                </a:solidFill>
              </a:rPr>
              <a:t>znaleźć</a:t>
            </a:r>
            <a:r>
              <a:rPr lang="pl-PL" sz="2400" dirty="0" smtClean="0"/>
              <a:t> te, które są zbliżone tematycznie do Waszego problemu.</a:t>
            </a:r>
          </a:p>
          <a:p>
            <a:pPr marL="0" lvl="0" indent="0">
              <a:buNone/>
            </a:pPr>
            <a:r>
              <a:rPr lang="pl-PL" sz="2400" dirty="0" smtClean="0">
                <a:solidFill>
                  <a:srgbClr val="FF0000"/>
                </a:solidFill>
              </a:rPr>
              <a:t>Poprzyjcie</a:t>
            </a:r>
            <a:r>
              <a:rPr lang="pl-PL" sz="2400" dirty="0" smtClean="0"/>
              <a:t> przynajmniej jedną petycję najbardziej </a:t>
            </a:r>
            <a:br>
              <a:rPr lang="pl-PL" sz="2400" dirty="0" smtClean="0"/>
            </a:br>
            <a:r>
              <a:rPr lang="pl-PL" sz="2400" dirty="0" smtClean="0"/>
              <a:t>zbliżoną </a:t>
            </a:r>
            <a:r>
              <a:rPr lang="pl-PL" sz="2400" dirty="0"/>
              <a:t>tematycznie do problemu młodych ludzi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z Waszej miejscowości.</a:t>
            </a:r>
          </a:p>
        </p:txBody>
      </p:sp>
      <p:sp>
        <p:nvSpPr>
          <p:cNvPr id="10" name="Dowolny kształt 9"/>
          <p:cNvSpPr/>
          <p:nvPr/>
        </p:nvSpPr>
        <p:spPr>
          <a:xfrm rot="10800000">
            <a:off x="-30163" y="0"/>
            <a:ext cx="9177338" cy="1341438"/>
          </a:xfrm>
          <a:custGeom>
            <a:avLst/>
            <a:gdLst>
              <a:gd name="connsiteX0" fmla="*/ 10885 w 9176657"/>
              <a:gd name="connsiteY0" fmla="*/ 3189515 h 3189515"/>
              <a:gd name="connsiteX1" fmla="*/ 9165771 w 9176657"/>
              <a:gd name="connsiteY1" fmla="*/ 3178629 h 3189515"/>
              <a:gd name="connsiteX2" fmla="*/ 9176657 w 9176657"/>
              <a:gd name="connsiteY2" fmla="*/ 0 h 3189515"/>
              <a:gd name="connsiteX3" fmla="*/ 0 w 9176657"/>
              <a:gd name="connsiteY3" fmla="*/ 772886 h 3189515"/>
              <a:gd name="connsiteX4" fmla="*/ 10885 w 9176657"/>
              <a:gd name="connsiteY4" fmla="*/ 3189515 h 3189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76657" h="3189515">
                <a:moveTo>
                  <a:pt x="10885" y="3189515"/>
                </a:moveTo>
                <a:lnTo>
                  <a:pt x="9165771" y="3178629"/>
                </a:lnTo>
                <a:cubicBezTo>
                  <a:pt x="9169400" y="2119086"/>
                  <a:pt x="9173028" y="1059543"/>
                  <a:pt x="9176657" y="0"/>
                </a:cubicBezTo>
                <a:lnTo>
                  <a:pt x="0" y="772886"/>
                </a:lnTo>
                <a:cubicBezTo>
                  <a:pt x="3628" y="1578429"/>
                  <a:pt x="7257" y="2383972"/>
                  <a:pt x="10885" y="3189515"/>
                </a:cubicBezTo>
                <a:close/>
              </a:path>
            </a:pathLst>
          </a:custGeom>
          <a:solidFill>
            <a:srgbClr val="EC008C"/>
          </a:solidFill>
          <a:ln>
            <a:solidFill>
              <a:srgbClr val="EC00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1" name="Tytuł 3"/>
          <p:cNvSpPr>
            <a:spLocks noGrp="1"/>
          </p:cNvSpPr>
          <p:nvPr>
            <p:ph type="title"/>
          </p:nvPr>
        </p:nvSpPr>
        <p:spPr>
          <a:xfrm>
            <a:off x="179513" y="188640"/>
            <a:ext cx="8706290" cy="647700"/>
          </a:xfrm>
        </p:spPr>
        <p:txBody>
          <a:bodyPr/>
          <a:lstStyle/>
          <a:p>
            <a:pPr algn="l" eaLnBrk="1" hangingPunct="1">
              <a:defRPr/>
            </a:pPr>
            <a:r>
              <a:rPr lang="pl-PL" altLang="pl-PL" sz="3200" b="1" dirty="0" smtClean="0">
                <a:solidFill>
                  <a:schemeClr val="bg1"/>
                </a:solidFill>
              </a:rPr>
              <a:t>Gr.5. Poparcie petycji</a:t>
            </a: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438350">
            <a:off x="4334119" y="5361351"/>
            <a:ext cx="4411764" cy="1070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40080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/>
          <p:nvPr/>
        </p:nvSpPr>
        <p:spPr>
          <a:xfrm rot="10800000">
            <a:off x="-30163" y="0"/>
            <a:ext cx="9177338" cy="1341438"/>
          </a:xfrm>
          <a:custGeom>
            <a:avLst/>
            <a:gdLst>
              <a:gd name="connsiteX0" fmla="*/ 10885 w 9176657"/>
              <a:gd name="connsiteY0" fmla="*/ 3189515 h 3189515"/>
              <a:gd name="connsiteX1" fmla="*/ 9165771 w 9176657"/>
              <a:gd name="connsiteY1" fmla="*/ 3178629 h 3189515"/>
              <a:gd name="connsiteX2" fmla="*/ 9176657 w 9176657"/>
              <a:gd name="connsiteY2" fmla="*/ 0 h 3189515"/>
              <a:gd name="connsiteX3" fmla="*/ 0 w 9176657"/>
              <a:gd name="connsiteY3" fmla="*/ 772886 h 3189515"/>
              <a:gd name="connsiteX4" fmla="*/ 10885 w 9176657"/>
              <a:gd name="connsiteY4" fmla="*/ 3189515 h 3189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76657" h="3189515">
                <a:moveTo>
                  <a:pt x="10885" y="3189515"/>
                </a:moveTo>
                <a:lnTo>
                  <a:pt x="9165771" y="3178629"/>
                </a:lnTo>
                <a:cubicBezTo>
                  <a:pt x="9169400" y="2119086"/>
                  <a:pt x="9173028" y="1059543"/>
                  <a:pt x="9176657" y="0"/>
                </a:cubicBezTo>
                <a:lnTo>
                  <a:pt x="0" y="772886"/>
                </a:lnTo>
                <a:cubicBezTo>
                  <a:pt x="3628" y="1578429"/>
                  <a:pt x="7257" y="2383972"/>
                  <a:pt x="10885" y="3189515"/>
                </a:cubicBezTo>
                <a:close/>
              </a:path>
            </a:pathLst>
          </a:custGeom>
          <a:solidFill>
            <a:schemeClr val="accent5"/>
          </a:solidFill>
          <a:ln>
            <a:solidFill>
              <a:srgbClr val="00A7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5123" name="Tytuł 3"/>
          <p:cNvSpPr>
            <a:spLocks noGrp="1"/>
          </p:cNvSpPr>
          <p:nvPr>
            <p:ph type="title"/>
          </p:nvPr>
        </p:nvSpPr>
        <p:spPr>
          <a:xfrm>
            <a:off x="506413" y="333375"/>
            <a:ext cx="8229600" cy="647700"/>
          </a:xfrm>
        </p:spPr>
        <p:txBody>
          <a:bodyPr/>
          <a:lstStyle/>
          <a:p>
            <a:pPr algn="l" eaLnBrk="1" hangingPunct="1"/>
            <a:r>
              <a:rPr lang="pl-PL" altLang="pl-PL" sz="3200" b="1" dirty="0" smtClean="0">
                <a:solidFill>
                  <a:schemeClr val="bg1"/>
                </a:solidFill>
              </a:rPr>
              <a:t>Dlaczego dobrze, że tu jestem?</a:t>
            </a:r>
          </a:p>
        </p:txBody>
      </p:sp>
      <p:sp>
        <p:nvSpPr>
          <p:cNvPr id="5124" name="Symbol zastępczy zawartości 4"/>
          <p:cNvSpPr>
            <a:spLocks noGrp="1"/>
          </p:cNvSpPr>
          <p:nvPr>
            <p:ph idx="1"/>
          </p:nvPr>
        </p:nvSpPr>
        <p:spPr>
          <a:xfrm>
            <a:off x="395288" y="2348880"/>
            <a:ext cx="8064500" cy="4581805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pl-PL" alt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Każdy z nas ma prawo </a:t>
            </a:r>
            <a:r>
              <a:rPr lang="pl-PL" altLang="pl-PL" sz="2400" dirty="0" smtClean="0">
                <a:solidFill>
                  <a:srgbClr val="EC008C"/>
                </a:solidFill>
              </a:rPr>
              <a:t>uczestniczyć (</a:t>
            </a:r>
            <a:r>
              <a:rPr lang="pl-PL" altLang="pl-PL" sz="2400" i="1" dirty="0" smtClean="0">
                <a:solidFill>
                  <a:srgbClr val="EC008C"/>
                </a:solidFill>
              </a:rPr>
              <a:t>partycypować)</a:t>
            </a:r>
            <a:r>
              <a:rPr lang="pl-PL" altLang="pl-PL" sz="2400" dirty="0" smtClean="0">
                <a:solidFill>
                  <a:srgbClr val="00A79D"/>
                </a:solidFill>
              </a:rPr>
              <a:t> </a:t>
            </a:r>
            <a:br>
              <a:rPr lang="pl-PL" altLang="pl-PL" sz="2400" dirty="0" smtClean="0">
                <a:solidFill>
                  <a:srgbClr val="00A79D"/>
                </a:solidFill>
              </a:rPr>
            </a:br>
            <a:r>
              <a:rPr lang="pl-PL" alt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 </a:t>
            </a:r>
            <a:r>
              <a:rPr lang="pl-PL" alt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planowaniu i realizowaniu działań UE. </a:t>
            </a:r>
            <a:r>
              <a:rPr lang="pl-PL" alt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Szczególnie </a:t>
            </a:r>
            <a:r>
              <a:rPr lang="pl-PL" alt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tych, które dotyczą ważnych dla nas spraw</a:t>
            </a:r>
            <a:r>
              <a:rPr lang="pl-PL" alt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br>
              <a:rPr lang="pl-PL" alt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pl-PL" altLang="pl-PL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 eaLnBrk="1" hangingPunct="1">
              <a:buNone/>
            </a:pPr>
            <a:r>
              <a:rPr lang="pl-PL" alt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UE stworzyła wiele narzędzi internetowych umożliwiających</a:t>
            </a:r>
            <a:r>
              <a:rPr lang="pl-PL" altLang="pl-PL" sz="2400" dirty="0" smtClean="0">
                <a:solidFill>
                  <a:srgbClr val="00A79D"/>
                </a:solidFill>
              </a:rPr>
              <a:t> </a:t>
            </a:r>
            <a:r>
              <a:rPr lang="pl-PL" altLang="pl-PL" sz="2400" dirty="0" smtClean="0">
                <a:solidFill>
                  <a:srgbClr val="EC008C"/>
                </a:solidFill>
              </a:rPr>
              <a:t>zaangażowanie</a:t>
            </a:r>
            <a:r>
              <a:rPr lang="pl-PL" altLang="pl-PL" sz="2400" dirty="0" smtClean="0">
                <a:solidFill>
                  <a:srgbClr val="00A79D"/>
                </a:solidFill>
              </a:rPr>
              <a:t> </a:t>
            </a:r>
            <a:r>
              <a:rPr lang="pl-PL" alt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się </a:t>
            </a:r>
            <a:r>
              <a:rPr lang="pl-PL" alt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 </a:t>
            </a:r>
            <a:r>
              <a:rPr lang="pl-PL" alt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wybrane działania. Dzisiaj je poznasz</a:t>
            </a:r>
            <a:r>
              <a:rPr lang="pl-PL" alt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br>
              <a:rPr lang="pl-PL" alt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pl-PL" altLang="pl-PL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 eaLnBrk="1" hangingPunct="1">
              <a:buNone/>
            </a:pPr>
            <a:r>
              <a:rPr lang="pl-PL" altLang="pl-PL" sz="2400" dirty="0">
                <a:solidFill>
                  <a:srgbClr val="EC008C"/>
                </a:solidFill>
              </a:rPr>
              <a:t>Staniesz się EKSPERTEM </a:t>
            </a:r>
            <a:br>
              <a:rPr lang="pl-PL" altLang="pl-PL" sz="2400" dirty="0">
                <a:solidFill>
                  <a:srgbClr val="EC008C"/>
                </a:solidFill>
              </a:rPr>
            </a:br>
            <a:r>
              <a:rPr lang="pl-PL" altLang="pl-PL" sz="2400" dirty="0" smtClean="0">
                <a:solidFill>
                  <a:srgbClr val="EC008C"/>
                </a:solidFill>
              </a:rPr>
              <a:t>E-AKTYWNOŚCI OBYWATELSKIEJ</a:t>
            </a:r>
            <a:r>
              <a:rPr lang="pl-PL" altLang="pl-PL" sz="2400" dirty="0">
                <a:solidFill>
                  <a:srgbClr val="EC008C"/>
                </a:solidFill>
              </a:rPr>
              <a:t>! </a:t>
            </a:r>
            <a:r>
              <a:rPr lang="pl-PL" altLang="pl-PL" sz="2400" dirty="0">
                <a:solidFill>
                  <a:srgbClr val="EC008C"/>
                </a:solidFill>
                <a:sym typeface="Wingdings" panose="05000000000000000000" pitchFamily="2" charset="2"/>
              </a:rPr>
              <a:t></a:t>
            </a:r>
            <a:endParaRPr lang="pl-PL" altLang="pl-PL" sz="2400" dirty="0">
              <a:solidFill>
                <a:srgbClr val="EC008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ymbol zastępczy zawartości 4"/>
          <p:cNvSpPr>
            <a:spLocks noGrp="1"/>
          </p:cNvSpPr>
          <p:nvPr>
            <p:ph idx="1"/>
          </p:nvPr>
        </p:nvSpPr>
        <p:spPr>
          <a:xfrm>
            <a:off x="506413" y="1674815"/>
            <a:ext cx="8229600" cy="2618281"/>
          </a:xfrm>
        </p:spPr>
        <p:txBody>
          <a:bodyPr/>
          <a:lstStyle/>
          <a:p>
            <a:pPr marL="0" lvl="0" indent="0">
              <a:buNone/>
            </a:pPr>
            <a:r>
              <a:rPr lang="pl-PL" alt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Zadanie: </a:t>
            </a:r>
          </a:p>
          <a:p>
            <a:pPr marL="0" lvl="0" indent="0">
              <a:buNone/>
            </a:pPr>
            <a:endParaRPr lang="pl-PL" altLang="pl-PL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lvl="0" indent="0">
              <a:buNone/>
            </a:pPr>
            <a:r>
              <a:rPr lang="pl-PL" sz="2400" dirty="0" smtClean="0">
                <a:solidFill>
                  <a:srgbClr val="D1DB24"/>
                </a:solidFill>
              </a:rPr>
              <a:t>Zastanówcie </a:t>
            </a:r>
            <a:r>
              <a:rPr lang="pl-PL" sz="2400" dirty="0" smtClean="0">
                <a:solidFill>
                  <a:srgbClr val="D1DB24"/>
                </a:solidFill>
              </a:rPr>
              <a:t>się, </a:t>
            </a:r>
            <a:r>
              <a:rPr lang="pl-PL" sz="2400" dirty="0" smtClean="0"/>
              <a:t>o co możecie </a:t>
            </a:r>
            <a:r>
              <a:rPr lang="pl-PL" sz="2400" dirty="0" smtClean="0">
                <a:solidFill>
                  <a:srgbClr val="0070C0"/>
                </a:solidFill>
              </a:rPr>
              <a:t>zapytać</a:t>
            </a:r>
            <a:r>
              <a:rPr lang="pl-PL" sz="2400" dirty="0" smtClean="0"/>
              <a:t>, </a:t>
            </a:r>
            <a:br>
              <a:rPr lang="pl-PL" sz="2400" dirty="0" smtClean="0"/>
            </a:br>
            <a:r>
              <a:rPr lang="pl-PL" sz="2400" dirty="0" smtClean="0"/>
              <a:t>aby </a:t>
            </a:r>
            <a:r>
              <a:rPr lang="pl-PL" sz="2400" dirty="0" smtClean="0">
                <a:solidFill>
                  <a:srgbClr val="FF0000"/>
                </a:solidFill>
              </a:rPr>
              <a:t>znaleźć rozwiązanie </a:t>
            </a:r>
            <a:r>
              <a:rPr lang="pl-PL" sz="2400" dirty="0" smtClean="0"/>
              <a:t>dla Waszego problemu.</a:t>
            </a:r>
          </a:p>
          <a:p>
            <a:pPr marL="0" lvl="0" indent="0">
              <a:buNone/>
            </a:pPr>
            <a:r>
              <a:rPr lang="pl-PL" sz="2400" dirty="0" smtClean="0">
                <a:solidFill>
                  <a:srgbClr val="00A79D"/>
                </a:solidFill>
              </a:rPr>
              <a:t>Wejdźcie</a:t>
            </a:r>
            <a:r>
              <a:rPr lang="pl-PL" sz="2400" dirty="0" smtClean="0"/>
              <a:t> na portal Eurodesk.pl </a:t>
            </a:r>
            <a:br>
              <a:rPr lang="pl-PL" sz="2400" dirty="0" smtClean="0"/>
            </a:br>
            <a:r>
              <a:rPr lang="pl-PL" sz="2400" dirty="0" smtClean="0"/>
              <a:t>i wyślijcie Wasze pytanie.</a:t>
            </a:r>
          </a:p>
        </p:txBody>
      </p:sp>
      <p:sp>
        <p:nvSpPr>
          <p:cNvPr id="10" name="Dowolny kształt 9"/>
          <p:cNvSpPr/>
          <p:nvPr/>
        </p:nvSpPr>
        <p:spPr>
          <a:xfrm rot="10800000">
            <a:off x="-30163" y="0"/>
            <a:ext cx="9177338" cy="1341438"/>
          </a:xfrm>
          <a:custGeom>
            <a:avLst/>
            <a:gdLst>
              <a:gd name="connsiteX0" fmla="*/ 10885 w 9176657"/>
              <a:gd name="connsiteY0" fmla="*/ 3189515 h 3189515"/>
              <a:gd name="connsiteX1" fmla="*/ 9165771 w 9176657"/>
              <a:gd name="connsiteY1" fmla="*/ 3178629 h 3189515"/>
              <a:gd name="connsiteX2" fmla="*/ 9176657 w 9176657"/>
              <a:gd name="connsiteY2" fmla="*/ 0 h 3189515"/>
              <a:gd name="connsiteX3" fmla="*/ 0 w 9176657"/>
              <a:gd name="connsiteY3" fmla="*/ 772886 h 3189515"/>
              <a:gd name="connsiteX4" fmla="*/ 10885 w 9176657"/>
              <a:gd name="connsiteY4" fmla="*/ 3189515 h 3189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76657" h="3189515">
                <a:moveTo>
                  <a:pt x="10885" y="3189515"/>
                </a:moveTo>
                <a:lnTo>
                  <a:pt x="9165771" y="3178629"/>
                </a:lnTo>
                <a:cubicBezTo>
                  <a:pt x="9169400" y="2119086"/>
                  <a:pt x="9173028" y="1059543"/>
                  <a:pt x="9176657" y="0"/>
                </a:cubicBezTo>
                <a:lnTo>
                  <a:pt x="0" y="772886"/>
                </a:lnTo>
                <a:cubicBezTo>
                  <a:pt x="3628" y="1578429"/>
                  <a:pt x="7257" y="2383972"/>
                  <a:pt x="10885" y="3189515"/>
                </a:cubicBezTo>
                <a:close/>
              </a:path>
            </a:pathLst>
          </a:custGeom>
          <a:solidFill>
            <a:srgbClr val="EC008C"/>
          </a:solidFill>
          <a:ln>
            <a:solidFill>
              <a:srgbClr val="EC00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1" name="Tytuł 3"/>
          <p:cNvSpPr>
            <a:spLocks noGrp="1"/>
          </p:cNvSpPr>
          <p:nvPr>
            <p:ph type="title"/>
          </p:nvPr>
        </p:nvSpPr>
        <p:spPr>
          <a:xfrm>
            <a:off x="179513" y="188640"/>
            <a:ext cx="8706290" cy="647700"/>
          </a:xfrm>
        </p:spPr>
        <p:txBody>
          <a:bodyPr/>
          <a:lstStyle/>
          <a:p>
            <a:pPr algn="l" eaLnBrk="1" hangingPunct="1">
              <a:defRPr/>
            </a:pPr>
            <a:r>
              <a:rPr lang="pl-PL" altLang="pl-PL" sz="3200" b="1" dirty="0" smtClean="0">
                <a:solidFill>
                  <a:schemeClr val="bg1"/>
                </a:solidFill>
              </a:rPr>
              <a:t>Gr.6. Zadaj pytanie - </a:t>
            </a:r>
            <a:r>
              <a:rPr lang="pl-PL" altLang="pl-PL" sz="3200" b="1" dirty="0" err="1" smtClean="0">
                <a:solidFill>
                  <a:schemeClr val="bg1"/>
                </a:solidFill>
              </a:rPr>
              <a:t>Eurodesk</a:t>
            </a:r>
            <a:endParaRPr lang="pl-PL" altLang="pl-PL" sz="3200" b="1" dirty="0" smtClean="0">
              <a:solidFill>
                <a:schemeClr val="bg1"/>
              </a:solidFill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938691">
            <a:off x="3271941" y="4860886"/>
            <a:ext cx="5304589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38255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ymbol zastępczy zawartości 4"/>
          <p:cNvSpPr>
            <a:spLocks noGrp="1"/>
          </p:cNvSpPr>
          <p:nvPr>
            <p:ph idx="1"/>
          </p:nvPr>
        </p:nvSpPr>
        <p:spPr>
          <a:xfrm>
            <a:off x="506413" y="1674815"/>
            <a:ext cx="8229600" cy="2618281"/>
          </a:xfrm>
        </p:spPr>
        <p:txBody>
          <a:bodyPr/>
          <a:lstStyle/>
          <a:p>
            <a:pPr marL="0" lvl="0" indent="0">
              <a:buNone/>
            </a:pPr>
            <a:r>
              <a:rPr lang="pl-PL" altLang="pl-PL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Zadanie: </a:t>
            </a:r>
          </a:p>
          <a:p>
            <a:pPr marL="0" lvl="0" indent="0">
              <a:buNone/>
            </a:pPr>
            <a:endParaRPr lang="pl-PL" altLang="pl-PL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lvl="0" indent="0">
              <a:buNone/>
            </a:pPr>
            <a:r>
              <a:rPr lang="pl-PL" sz="2400" dirty="0" smtClean="0">
                <a:solidFill>
                  <a:srgbClr val="FF0000"/>
                </a:solidFill>
              </a:rPr>
              <a:t>Zastanówcie </a:t>
            </a:r>
            <a:r>
              <a:rPr lang="pl-PL" sz="2400" dirty="0" smtClean="0">
                <a:solidFill>
                  <a:srgbClr val="FF0000"/>
                </a:solidFill>
              </a:rPr>
              <a:t>się, </a:t>
            </a:r>
            <a:r>
              <a:rPr lang="pl-PL" sz="2400" dirty="0" smtClean="0"/>
              <a:t>o co możecie </a:t>
            </a:r>
            <a:r>
              <a:rPr lang="pl-PL" sz="2400" dirty="0" smtClean="0">
                <a:solidFill>
                  <a:schemeClr val="accent3">
                    <a:lumMod val="75000"/>
                  </a:schemeClr>
                </a:solidFill>
              </a:rPr>
              <a:t>zapytać</a:t>
            </a:r>
            <a:r>
              <a:rPr lang="pl-PL" sz="2400" dirty="0" smtClean="0"/>
              <a:t>, </a:t>
            </a:r>
            <a:br>
              <a:rPr lang="pl-PL" sz="2400" dirty="0" smtClean="0"/>
            </a:br>
            <a:r>
              <a:rPr lang="pl-PL" sz="2400" dirty="0" smtClean="0"/>
              <a:t>aby </a:t>
            </a:r>
            <a:r>
              <a:rPr lang="pl-PL" sz="2400" dirty="0" smtClean="0">
                <a:solidFill>
                  <a:srgbClr val="7030A0"/>
                </a:solidFill>
              </a:rPr>
              <a:t>znaleźć rozwiązanie </a:t>
            </a:r>
            <a:r>
              <a:rPr lang="pl-PL" sz="2400" dirty="0" smtClean="0"/>
              <a:t>dla Waszego problemu.</a:t>
            </a:r>
          </a:p>
          <a:p>
            <a:pPr marL="0" lvl="0" indent="0">
              <a:buNone/>
            </a:pPr>
            <a:r>
              <a:rPr lang="pl-PL" sz="2400" dirty="0" smtClean="0">
                <a:solidFill>
                  <a:srgbClr val="D1DB24"/>
                </a:solidFill>
              </a:rPr>
              <a:t>Wejdźcie</a:t>
            </a:r>
            <a:r>
              <a:rPr lang="pl-PL" sz="2400" dirty="0" smtClean="0"/>
              <a:t> na Europejski </a:t>
            </a:r>
            <a:r>
              <a:rPr lang="pl-PL" sz="2400" dirty="0"/>
              <a:t>Portal Młodzieżowy (</a:t>
            </a:r>
            <a:r>
              <a:rPr lang="pl-PL" sz="2400" dirty="0">
                <a:hlinkClick r:id="rId3"/>
              </a:rPr>
              <a:t>http://</a:t>
            </a:r>
            <a:r>
              <a:rPr lang="pl-PL" sz="2400" dirty="0" smtClean="0">
                <a:hlinkClick r:id="rId3"/>
              </a:rPr>
              <a:t>europa.eu/</a:t>
            </a:r>
            <a:r>
              <a:rPr lang="pl-PL" sz="2400" dirty="0" err="1" smtClean="0">
                <a:hlinkClick r:id="rId3"/>
              </a:rPr>
              <a:t>youth</a:t>
            </a:r>
            <a:r>
              <a:rPr lang="pl-PL" sz="2400" dirty="0" smtClean="0">
                <a:hlinkClick r:id="rId3"/>
              </a:rPr>
              <a:t>/</a:t>
            </a:r>
            <a:r>
              <a:rPr lang="pl-PL" sz="2400" dirty="0" err="1" smtClean="0">
                <a:hlinkClick r:id="rId3"/>
              </a:rPr>
              <a:t>EU_pl</a:t>
            </a:r>
            <a:r>
              <a:rPr lang="pl-PL" sz="2400" dirty="0" smtClean="0"/>
              <a:t>) i wyślijcie Wasze pytanie.</a:t>
            </a:r>
          </a:p>
        </p:txBody>
      </p:sp>
      <p:sp>
        <p:nvSpPr>
          <p:cNvPr id="10" name="Dowolny kształt 9"/>
          <p:cNvSpPr/>
          <p:nvPr/>
        </p:nvSpPr>
        <p:spPr>
          <a:xfrm rot="10800000">
            <a:off x="-30163" y="0"/>
            <a:ext cx="9177338" cy="1341438"/>
          </a:xfrm>
          <a:custGeom>
            <a:avLst/>
            <a:gdLst>
              <a:gd name="connsiteX0" fmla="*/ 10885 w 9176657"/>
              <a:gd name="connsiteY0" fmla="*/ 3189515 h 3189515"/>
              <a:gd name="connsiteX1" fmla="*/ 9165771 w 9176657"/>
              <a:gd name="connsiteY1" fmla="*/ 3178629 h 3189515"/>
              <a:gd name="connsiteX2" fmla="*/ 9176657 w 9176657"/>
              <a:gd name="connsiteY2" fmla="*/ 0 h 3189515"/>
              <a:gd name="connsiteX3" fmla="*/ 0 w 9176657"/>
              <a:gd name="connsiteY3" fmla="*/ 772886 h 3189515"/>
              <a:gd name="connsiteX4" fmla="*/ 10885 w 9176657"/>
              <a:gd name="connsiteY4" fmla="*/ 3189515 h 3189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76657" h="3189515">
                <a:moveTo>
                  <a:pt x="10885" y="3189515"/>
                </a:moveTo>
                <a:lnTo>
                  <a:pt x="9165771" y="3178629"/>
                </a:lnTo>
                <a:cubicBezTo>
                  <a:pt x="9169400" y="2119086"/>
                  <a:pt x="9173028" y="1059543"/>
                  <a:pt x="9176657" y="0"/>
                </a:cubicBezTo>
                <a:lnTo>
                  <a:pt x="0" y="772886"/>
                </a:lnTo>
                <a:cubicBezTo>
                  <a:pt x="3628" y="1578429"/>
                  <a:pt x="7257" y="2383972"/>
                  <a:pt x="10885" y="3189515"/>
                </a:cubicBezTo>
                <a:close/>
              </a:path>
            </a:pathLst>
          </a:custGeom>
          <a:solidFill>
            <a:srgbClr val="EC008C"/>
          </a:solidFill>
          <a:ln>
            <a:solidFill>
              <a:srgbClr val="EC00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1" name="Tytuł 3"/>
          <p:cNvSpPr>
            <a:spLocks noGrp="1"/>
          </p:cNvSpPr>
          <p:nvPr>
            <p:ph type="title"/>
          </p:nvPr>
        </p:nvSpPr>
        <p:spPr>
          <a:xfrm>
            <a:off x="179513" y="188640"/>
            <a:ext cx="8706290" cy="647700"/>
          </a:xfrm>
        </p:spPr>
        <p:txBody>
          <a:bodyPr/>
          <a:lstStyle/>
          <a:p>
            <a:pPr algn="l" eaLnBrk="1" hangingPunct="1">
              <a:defRPr/>
            </a:pPr>
            <a:r>
              <a:rPr lang="pl-PL" altLang="pl-PL" sz="3200" b="1" dirty="0" smtClean="0">
                <a:solidFill>
                  <a:schemeClr val="bg1"/>
                </a:solidFill>
              </a:rPr>
              <a:t>Gr.7. Zadaj pytanie – Portal Młodzieżowy</a:t>
            </a: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11" y="6165304"/>
            <a:ext cx="9142689" cy="675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594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ymbol zastępczy zawartości 4"/>
          <p:cNvSpPr>
            <a:spLocks noGrp="1"/>
          </p:cNvSpPr>
          <p:nvPr>
            <p:ph idx="1"/>
          </p:nvPr>
        </p:nvSpPr>
        <p:spPr>
          <a:xfrm>
            <a:off x="506413" y="1674815"/>
            <a:ext cx="5073699" cy="2618281"/>
          </a:xfrm>
        </p:spPr>
        <p:txBody>
          <a:bodyPr/>
          <a:lstStyle/>
          <a:p>
            <a:pPr marL="0" lvl="0" indent="0">
              <a:buNone/>
            </a:pPr>
            <a:r>
              <a:rPr lang="pl-PL" altLang="pl-PL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Zadanie: </a:t>
            </a:r>
            <a:endParaRPr lang="pl-PL" altLang="pl-PL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lvl="0" indent="0">
              <a:buNone/>
            </a:pPr>
            <a:endParaRPr lang="pl-PL" altLang="pl-PL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lvl="0" indent="0">
              <a:buNone/>
            </a:pPr>
            <a:r>
              <a:rPr lang="pl-PL" sz="2400" dirty="0">
                <a:solidFill>
                  <a:srgbClr val="00B050"/>
                </a:solidFill>
              </a:rPr>
              <a:t>Wejdźcie</a:t>
            </a:r>
            <a:r>
              <a:rPr lang="pl-PL" sz="2400" dirty="0"/>
              <a:t> na portal poświęcony Dialogowi zorganizowanemu. </a:t>
            </a:r>
            <a:r>
              <a:rPr lang="pl-PL" sz="2400" dirty="0">
                <a:solidFill>
                  <a:schemeClr val="accent1">
                    <a:lumMod val="75000"/>
                  </a:schemeClr>
                </a:solidFill>
              </a:rPr>
              <a:t>Zarejestrujcie się </a:t>
            </a:r>
            <a:r>
              <a:rPr lang="pl-PL" sz="2400" dirty="0"/>
              <a:t>i </a:t>
            </a:r>
            <a:r>
              <a:rPr lang="pl-PL" sz="2400" dirty="0">
                <a:solidFill>
                  <a:srgbClr val="FF9900"/>
                </a:solidFill>
              </a:rPr>
              <a:t>zapoznajcie się</a:t>
            </a:r>
            <a:r>
              <a:rPr lang="pl-PL" sz="2400" dirty="0"/>
              <a:t>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z </a:t>
            </a:r>
            <a:r>
              <a:rPr lang="pl-PL" sz="2400" dirty="0"/>
              <a:t>pytaniami dotyczącymi uczestnictwa młodych ludzi.</a:t>
            </a:r>
          </a:p>
          <a:p>
            <a:pPr marL="0" lvl="0" indent="0">
              <a:buNone/>
            </a:pPr>
            <a:r>
              <a:rPr lang="pl-PL" sz="2400" dirty="0">
                <a:solidFill>
                  <a:srgbClr val="FF0000"/>
                </a:solidFill>
              </a:rPr>
              <a:t>Wybierzcie</a:t>
            </a:r>
            <a:r>
              <a:rPr lang="pl-PL" sz="2400" dirty="0"/>
              <a:t> zgłoszone propozycje odpowiedzi i zagłosujcie na nie</a:t>
            </a:r>
            <a:r>
              <a:rPr lang="pl-PL" sz="2400" dirty="0" smtClean="0"/>
              <a:t>.</a:t>
            </a:r>
            <a:endParaRPr lang="pl-PL" sz="2400" dirty="0"/>
          </a:p>
        </p:txBody>
      </p:sp>
      <p:sp>
        <p:nvSpPr>
          <p:cNvPr id="10" name="Dowolny kształt 9"/>
          <p:cNvSpPr/>
          <p:nvPr/>
        </p:nvSpPr>
        <p:spPr>
          <a:xfrm rot="10800000">
            <a:off x="-30163" y="0"/>
            <a:ext cx="9177338" cy="1341438"/>
          </a:xfrm>
          <a:custGeom>
            <a:avLst/>
            <a:gdLst>
              <a:gd name="connsiteX0" fmla="*/ 10885 w 9176657"/>
              <a:gd name="connsiteY0" fmla="*/ 3189515 h 3189515"/>
              <a:gd name="connsiteX1" fmla="*/ 9165771 w 9176657"/>
              <a:gd name="connsiteY1" fmla="*/ 3178629 h 3189515"/>
              <a:gd name="connsiteX2" fmla="*/ 9176657 w 9176657"/>
              <a:gd name="connsiteY2" fmla="*/ 0 h 3189515"/>
              <a:gd name="connsiteX3" fmla="*/ 0 w 9176657"/>
              <a:gd name="connsiteY3" fmla="*/ 772886 h 3189515"/>
              <a:gd name="connsiteX4" fmla="*/ 10885 w 9176657"/>
              <a:gd name="connsiteY4" fmla="*/ 3189515 h 3189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76657" h="3189515">
                <a:moveTo>
                  <a:pt x="10885" y="3189515"/>
                </a:moveTo>
                <a:lnTo>
                  <a:pt x="9165771" y="3178629"/>
                </a:lnTo>
                <a:cubicBezTo>
                  <a:pt x="9169400" y="2119086"/>
                  <a:pt x="9173028" y="1059543"/>
                  <a:pt x="9176657" y="0"/>
                </a:cubicBezTo>
                <a:lnTo>
                  <a:pt x="0" y="772886"/>
                </a:lnTo>
                <a:cubicBezTo>
                  <a:pt x="3628" y="1578429"/>
                  <a:pt x="7257" y="2383972"/>
                  <a:pt x="10885" y="3189515"/>
                </a:cubicBezTo>
                <a:close/>
              </a:path>
            </a:pathLst>
          </a:custGeom>
          <a:solidFill>
            <a:srgbClr val="EC008C"/>
          </a:solidFill>
          <a:ln>
            <a:solidFill>
              <a:srgbClr val="EC00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1" name="Tytuł 3"/>
          <p:cNvSpPr>
            <a:spLocks noGrp="1"/>
          </p:cNvSpPr>
          <p:nvPr>
            <p:ph type="title"/>
          </p:nvPr>
        </p:nvSpPr>
        <p:spPr>
          <a:xfrm>
            <a:off x="179513" y="188640"/>
            <a:ext cx="8706290" cy="647700"/>
          </a:xfrm>
        </p:spPr>
        <p:txBody>
          <a:bodyPr/>
          <a:lstStyle/>
          <a:p>
            <a:pPr algn="l" eaLnBrk="1" hangingPunct="1">
              <a:defRPr/>
            </a:pPr>
            <a:r>
              <a:rPr lang="pl-PL" altLang="pl-PL" sz="3200" b="1" dirty="0" smtClean="0">
                <a:solidFill>
                  <a:schemeClr val="bg1"/>
                </a:solidFill>
              </a:rPr>
              <a:t>Gr.8. Dialog usystematyzowany (zorganizowany)</a:t>
            </a: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8300" y="1665578"/>
            <a:ext cx="3096344" cy="3843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2375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50"/>
            <a:ext cx="10279063" cy="685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1" name="Tytuł 1"/>
          <p:cNvSpPr txBox="1">
            <a:spLocks/>
          </p:cNvSpPr>
          <p:nvPr/>
        </p:nvSpPr>
        <p:spPr bwMode="auto">
          <a:xfrm>
            <a:off x="611188" y="2205038"/>
            <a:ext cx="8278812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7300">
                <a:solidFill>
                  <a:srgbClr val="EC008C"/>
                </a:solidFill>
                <a:latin typeface="Franklin Gothic Demi" pitchFamily="34" charset="0"/>
              </a:rPr>
              <a:t>BRAWO!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D1DB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49155" name="Tytuł 1"/>
          <p:cNvSpPr>
            <a:spLocks noGrp="1"/>
          </p:cNvSpPr>
          <p:nvPr>
            <p:ph type="ctrTitle"/>
          </p:nvPr>
        </p:nvSpPr>
        <p:spPr>
          <a:xfrm>
            <a:off x="615950" y="1382762"/>
            <a:ext cx="7912100" cy="3054350"/>
          </a:xfrm>
        </p:spPr>
        <p:txBody>
          <a:bodyPr/>
          <a:lstStyle/>
          <a:p>
            <a:pPr eaLnBrk="1" hangingPunct="1"/>
            <a:r>
              <a:rPr lang="pl-PL" altLang="pl-PL" sz="6000" dirty="0">
                <a:solidFill>
                  <a:schemeClr val="bg1"/>
                </a:solidFill>
              </a:rPr>
              <a:t>Informacja zwrotna </a:t>
            </a:r>
            <a:r>
              <a:rPr lang="pl-PL" altLang="pl-PL" sz="6000" dirty="0" smtClean="0">
                <a:solidFill>
                  <a:schemeClr val="bg1"/>
                </a:solidFill>
              </a:rPr>
              <a:t/>
            </a:r>
            <a:br>
              <a:rPr lang="pl-PL" altLang="pl-PL" sz="6000" dirty="0" smtClean="0">
                <a:solidFill>
                  <a:schemeClr val="bg1"/>
                </a:solidFill>
              </a:rPr>
            </a:br>
            <a:r>
              <a:rPr lang="pl-PL" altLang="pl-PL" sz="6000" dirty="0" smtClean="0">
                <a:solidFill>
                  <a:schemeClr val="bg1"/>
                </a:solidFill>
              </a:rPr>
              <a:t>o narzędziach </a:t>
            </a:r>
            <a:br>
              <a:rPr lang="pl-PL" altLang="pl-PL" sz="6000" dirty="0" smtClean="0">
                <a:solidFill>
                  <a:schemeClr val="bg1"/>
                </a:solidFill>
              </a:rPr>
            </a:br>
            <a:r>
              <a:rPr lang="pl-PL" altLang="pl-PL" sz="6000" dirty="0" smtClean="0">
                <a:solidFill>
                  <a:schemeClr val="bg1"/>
                </a:solidFill>
              </a:rPr>
              <a:t>e-Aktywności obywatelskiej</a:t>
            </a:r>
            <a:r>
              <a:rPr lang="pl-PL" altLang="pl-PL" sz="3600" dirty="0" smtClean="0">
                <a:solidFill>
                  <a:schemeClr val="bg1"/>
                </a:solidFill>
              </a:rPr>
              <a:t/>
            </a:r>
            <a:br>
              <a:rPr lang="pl-PL" altLang="pl-PL" sz="3600" dirty="0" smtClean="0">
                <a:solidFill>
                  <a:schemeClr val="bg1"/>
                </a:solidFill>
              </a:rPr>
            </a:br>
            <a:endParaRPr lang="pl-PL" altLang="pl-PL" sz="3200" dirty="0" smtClean="0">
              <a:solidFill>
                <a:schemeClr val="bg1"/>
              </a:solidFill>
            </a:endParaRPr>
          </a:p>
        </p:txBody>
      </p:sp>
      <p:sp>
        <p:nvSpPr>
          <p:cNvPr id="5" name="Dowolny kształt 4"/>
          <p:cNvSpPr/>
          <p:nvPr/>
        </p:nvSpPr>
        <p:spPr>
          <a:xfrm>
            <a:off x="-22225" y="5273675"/>
            <a:ext cx="9177338" cy="1595438"/>
          </a:xfrm>
          <a:custGeom>
            <a:avLst/>
            <a:gdLst>
              <a:gd name="connsiteX0" fmla="*/ 10885 w 9176657"/>
              <a:gd name="connsiteY0" fmla="*/ 3189515 h 3189515"/>
              <a:gd name="connsiteX1" fmla="*/ 9165771 w 9176657"/>
              <a:gd name="connsiteY1" fmla="*/ 3178629 h 3189515"/>
              <a:gd name="connsiteX2" fmla="*/ 9176657 w 9176657"/>
              <a:gd name="connsiteY2" fmla="*/ 0 h 3189515"/>
              <a:gd name="connsiteX3" fmla="*/ 0 w 9176657"/>
              <a:gd name="connsiteY3" fmla="*/ 772886 h 3189515"/>
              <a:gd name="connsiteX4" fmla="*/ 10885 w 9176657"/>
              <a:gd name="connsiteY4" fmla="*/ 3189515 h 3189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76657" h="3189515">
                <a:moveTo>
                  <a:pt x="10885" y="3189515"/>
                </a:moveTo>
                <a:lnTo>
                  <a:pt x="9165771" y="3178629"/>
                </a:lnTo>
                <a:cubicBezTo>
                  <a:pt x="9169400" y="2119086"/>
                  <a:pt x="9173028" y="1059543"/>
                  <a:pt x="9176657" y="0"/>
                </a:cubicBezTo>
                <a:lnTo>
                  <a:pt x="0" y="772886"/>
                </a:lnTo>
                <a:cubicBezTo>
                  <a:pt x="3628" y="1578429"/>
                  <a:pt x="7257" y="2383972"/>
                  <a:pt x="10885" y="3189515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pic>
        <p:nvPicPr>
          <p:cNvPr id="6" name="Symbol zastępczy zawartości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92280" y="5540759"/>
            <a:ext cx="1894171" cy="134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401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ymbol zastępczy zawartości 4"/>
          <p:cNvSpPr>
            <a:spLocks noGrp="1"/>
          </p:cNvSpPr>
          <p:nvPr>
            <p:ph idx="1"/>
          </p:nvPr>
        </p:nvSpPr>
        <p:spPr>
          <a:xfrm>
            <a:off x="251520" y="2276872"/>
            <a:ext cx="7488832" cy="2618281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pl-PL" alt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 grupach uzupełnijcie ankietę.</a:t>
            </a:r>
          </a:p>
          <a:p>
            <a:pPr marL="514350" lvl="0" indent="-514350">
              <a:buFont typeface="+mj-lt"/>
              <a:buAutoNum type="arabicPeriod"/>
            </a:pPr>
            <a:r>
              <a:rPr lang="pl-PL" alt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Wybierzcie przedstawiciela, który opowie wszystkim </a:t>
            </a:r>
            <a:r>
              <a:rPr lang="pl-PL" alt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uczestnikom, </a:t>
            </a:r>
            <a:r>
              <a:rPr lang="pl-PL" alt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 robiliście i jakie są efekty oraz wnioski Waszej pracy.</a:t>
            </a:r>
          </a:p>
          <a:p>
            <a:pPr marL="514350" lvl="0" indent="-514350">
              <a:buFont typeface="+mj-lt"/>
              <a:buAutoNum type="arabicPeriod"/>
            </a:pPr>
            <a:r>
              <a:rPr lang="pl-PL" alt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Czas: 5 minut</a:t>
            </a:r>
          </a:p>
        </p:txBody>
      </p:sp>
      <p:sp>
        <p:nvSpPr>
          <p:cNvPr id="10" name="Dowolny kształt 9"/>
          <p:cNvSpPr/>
          <p:nvPr/>
        </p:nvSpPr>
        <p:spPr>
          <a:xfrm rot="10800000">
            <a:off x="-30163" y="0"/>
            <a:ext cx="9177338" cy="1772816"/>
          </a:xfrm>
          <a:custGeom>
            <a:avLst/>
            <a:gdLst>
              <a:gd name="connsiteX0" fmla="*/ 10885 w 9176657"/>
              <a:gd name="connsiteY0" fmla="*/ 3189515 h 3189515"/>
              <a:gd name="connsiteX1" fmla="*/ 9165771 w 9176657"/>
              <a:gd name="connsiteY1" fmla="*/ 3178629 h 3189515"/>
              <a:gd name="connsiteX2" fmla="*/ 9176657 w 9176657"/>
              <a:gd name="connsiteY2" fmla="*/ 0 h 3189515"/>
              <a:gd name="connsiteX3" fmla="*/ 0 w 9176657"/>
              <a:gd name="connsiteY3" fmla="*/ 772886 h 3189515"/>
              <a:gd name="connsiteX4" fmla="*/ 10885 w 9176657"/>
              <a:gd name="connsiteY4" fmla="*/ 3189515 h 3189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76657" h="3189515">
                <a:moveTo>
                  <a:pt x="10885" y="3189515"/>
                </a:moveTo>
                <a:lnTo>
                  <a:pt x="9165771" y="3178629"/>
                </a:lnTo>
                <a:cubicBezTo>
                  <a:pt x="9169400" y="2119086"/>
                  <a:pt x="9173028" y="1059543"/>
                  <a:pt x="9176657" y="0"/>
                </a:cubicBezTo>
                <a:lnTo>
                  <a:pt x="0" y="772886"/>
                </a:lnTo>
                <a:cubicBezTo>
                  <a:pt x="3628" y="1578429"/>
                  <a:pt x="7257" y="2383972"/>
                  <a:pt x="10885" y="3189515"/>
                </a:cubicBezTo>
                <a:close/>
              </a:path>
            </a:pathLst>
          </a:custGeom>
          <a:solidFill>
            <a:srgbClr val="D1DB24"/>
          </a:solidFill>
          <a:ln>
            <a:solidFill>
              <a:srgbClr val="D1DB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1" name="Tytuł 3"/>
          <p:cNvSpPr>
            <a:spLocks noGrp="1"/>
          </p:cNvSpPr>
          <p:nvPr>
            <p:ph type="title"/>
          </p:nvPr>
        </p:nvSpPr>
        <p:spPr>
          <a:xfrm>
            <a:off x="330206" y="477044"/>
            <a:ext cx="8706290" cy="647700"/>
          </a:xfrm>
        </p:spPr>
        <p:txBody>
          <a:bodyPr/>
          <a:lstStyle/>
          <a:p>
            <a:pPr algn="l" eaLnBrk="1" hangingPunct="1">
              <a:defRPr/>
            </a:pPr>
            <a:r>
              <a:rPr lang="pl-PL" altLang="pl-PL" sz="3200" dirty="0" smtClean="0">
                <a:solidFill>
                  <a:schemeClr val="bg1"/>
                </a:solidFill>
              </a:rPr>
              <a:t>Jakie są Wasze opinie o narzędziach </a:t>
            </a:r>
            <a:br>
              <a:rPr lang="pl-PL" altLang="pl-PL" sz="3200" dirty="0" smtClean="0">
                <a:solidFill>
                  <a:schemeClr val="bg1"/>
                </a:solidFill>
              </a:rPr>
            </a:br>
            <a:r>
              <a:rPr lang="pl-PL" altLang="pl-PL" sz="3200" dirty="0" smtClean="0">
                <a:solidFill>
                  <a:schemeClr val="bg1"/>
                </a:solidFill>
              </a:rPr>
              <a:t>e-Aktywności Obywatelskiej?</a:t>
            </a:r>
          </a:p>
        </p:txBody>
      </p:sp>
    </p:spTree>
    <p:extLst>
      <p:ext uri="{BB962C8B-B14F-4D97-AF65-F5344CB8AC3E}">
        <p14:creationId xmlns:p14="http://schemas.microsoft.com/office/powerpoint/2010/main" val="375654219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olny kształt 4"/>
          <p:cNvSpPr/>
          <p:nvPr/>
        </p:nvSpPr>
        <p:spPr>
          <a:xfrm rot="10800000">
            <a:off x="-30163" y="0"/>
            <a:ext cx="9177338" cy="1772816"/>
          </a:xfrm>
          <a:custGeom>
            <a:avLst/>
            <a:gdLst>
              <a:gd name="connsiteX0" fmla="*/ 10885 w 9176657"/>
              <a:gd name="connsiteY0" fmla="*/ 3189515 h 3189515"/>
              <a:gd name="connsiteX1" fmla="*/ 9165771 w 9176657"/>
              <a:gd name="connsiteY1" fmla="*/ 3178629 h 3189515"/>
              <a:gd name="connsiteX2" fmla="*/ 9176657 w 9176657"/>
              <a:gd name="connsiteY2" fmla="*/ 0 h 3189515"/>
              <a:gd name="connsiteX3" fmla="*/ 0 w 9176657"/>
              <a:gd name="connsiteY3" fmla="*/ 772886 h 3189515"/>
              <a:gd name="connsiteX4" fmla="*/ 10885 w 9176657"/>
              <a:gd name="connsiteY4" fmla="*/ 3189515 h 3189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76657" h="3189515">
                <a:moveTo>
                  <a:pt x="10885" y="3189515"/>
                </a:moveTo>
                <a:lnTo>
                  <a:pt x="9165771" y="3178629"/>
                </a:lnTo>
                <a:cubicBezTo>
                  <a:pt x="9169400" y="2119086"/>
                  <a:pt x="9173028" y="1059543"/>
                  <a:pt x="9176657" y="0"/>
                </a:cubicBezTo>
                <a:lnTo>
                  <a:pt x="0" y="772886"/>
                </a:lnTo>
                <a:cubicBezTo>
                  <a:pt x="3628" y="1578429"/>
                  <a:pt x="7257" y="2383972"/>
                  <a:pt x="10885" y="3189515"/>
                </a:cubicBezTo>
                <a:close/>
              </a:path>
            </a:pathLst>
          </a:custGeom>
          <a:solidFill>
            <a:srgbClr val="D1DB24"/>
          </a:solidFill>
          <a:ln>
            <a:solidFill>
              <a:srgbClr val="D1DB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5362" name="Symbol zastępczy zawartości 4"/>
          <p:cNvSpPr>
            <a:spLocks noGrp="1"/>
          </p:cNvSpPr>
          <p:nvPr>
            <p:ph idx="1"/>
          </p:nvPr>
        </p:nvSpPr>
        <p:spPr>
          <a:xfrm>
            <a:off x="251520" y="2204864"/>
            <a:ext cx="8229600" cy="2618281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pl-PL" alt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Usiądźmy w kręgu</a:t>
            </a:r>
          </a:p>
          <a:p>
            <a:pPr marL="514350" lvl="0" indent="-514350">
              <a:buFont typeface="+mj-lt"/>
              <a:buAutoNum type="arabicPeriod"/>
            </a:pPr>
            <a:r>
              <a:rPr lang="pl-PL" alt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Zaprezentujcie swoją pracę</a:t>
            </a:r>
          </a:p>
          <a:p>
            <a:pPr lvl="2" indent="-342900"/>
            <a:r>
              <a:rPr lang="pl-PL" alt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 robiliście?</a:t>
            </a:r>
          </a:p>
          <a:p>
            <a:pPr lvl="2" indent="-342900"/>
            <a:r>
              <a:rPr lang="pl-PL" alt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 jest efektem Waszej pracy?</a:t>
            </a:r>
          </a:p>
          <a:p>
            <a:pPr lvl="2" indent="-342900"/>
            <a:r>
              <a:rPr lang="pl-PL" alt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Jak oceniacie to narzędzie?</a:t>
            </a:r>
          </a:p>
          <a:p>
            <a:pPr lvl="2" indent="-342900"/>
            <a:r>
              <a:rPr lang="pl-PL" alt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 na temat tego narzędzia myślą pozostali uczniowie?</a:t>
            </a:r>
          </a:p>
        </p:txBody>
      </p:sp>
      <p:sp>
        <p:nvSpPr>
          <p:cNvPr id="11" name="Tytuł 3"/>
          <p:cNvSpPr>
            <a:spLocks noGrp="1"/>
          </p:cNvSpPr>
          <p:nvPr>
            <p:ph type="title"/>
          </p:nvPr>
        </p:nvSpPr>
        <p:spPr>
          <a:xfrm>
            <a:off x="330206" y="477044"/>
            <a:ext cx="8706290" cy="647700"/>
          </a:xfrm>
        </p:spPr>
        <p:txBody>
          <a:bodyPr/>
          <a:lstStyle/>
          <a:p>
            <a:pPr algn="l" eaLnBrk="1" hangingPunct="1">
              <a:defRPr/>
            </a:pPr>
            <a:r>
              <a:rPr lang="pl-PL" altLang="pl-PL" sz="3200" dirty="0" smtClean="0">
                <a:solidFill>
                  <a:schemeClr val="bg1"/>
                </a:solidFill>
              </a:rPr>
              <a:t>Jakie są Wasze opinie o narzędziach </a:t>
            </a:r>
            <a:br>
              <a:rPr lang="pl-PL" altLang="pl-PL" sz="3200" dirty="0" smtClean="0">
                <a:solidFill>
                  <a:schemeClr val="bg1"/>
                </a:solidFill>
              </a:rPr>
            </a:br>
            <a:r>
              <a:rPr lang="pl-PL" altLang="pl-PL" sz="3200" dirty="0">
                <a:solidFill>
                  <a:schemeClr val="bg1"/>
                </a:solidFill>
              </a:rPr>
              <a:t>e-Aktywności Obywatelskiej?</a:t>
            </a:r>
            <a:endParaRPr lang="pl-PL" altLang="pl-PL" sz="3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4454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olny kształt 4"/>
          <p:cNvSpPr/>
          <p:nvPr/>
        </p:nvSpPr>
        <p:spPr>
          <a:xfrm rot="10800000">
            <a:off x="-30163" y="0"/>
            <a:ext cx="9177338" cy="1772816"/>
          </a:xfrm>
          <a:custGeom>
            <a:avLst/>
            <a:gdLst>
              <a:gd name="connsiteX0" fmla="*/ 10885 w 9176657"/>
              <a:gd name="connsiteY0" fmla="*/ 3189515 h 3189515"/>
              <a:gd name="connsiteX1" fmla="*/ 9165771 w 9176657"/>
              <a:gd name="connsiteY1" fmla="*/ 3178629 h 3189515"/>
              <a:gd name="connsiteX2" fmla="*/ 9176657 w 9176657"/>
              <a:gd name="connsiteY2" fmla="*/ 0 h 3189515"/>
              <a:gd name="connsiteX3" fmla="*/ 0 w 9176657"/>
              <a:gd name="connsiteY3" fmla="*/ 772886 h 3189515"/>
              <a:gd name="connsiteX4" fmla="*/ 10885 w 9176657"/>
              <a:gd name="connsiteY4" fmla="*/ 3189515 h 3189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76657" h="3189515">
                <a:moveTo>
                  <a:pt x="10885" y="3189515"/>
                </a:moveTo>
                <a:lnTo>
                  <a:pt x="9165771" y="3178629"/>
                </a:lnTo>
                <a:cubicBezTo>
                  <a:pt x="9169400" y="2119086"/>
                  <a:pt x="9173028" y="1059543"/>
                  <a:pt x="9176657" y="0"/>
                </a:cubicBezTo>
                <a:lnTo>
                  <a:pt x="0" y="772886"/>
                </a:lnTo>
                <a:cubicBezTo>
                  <a:pt x="3628" y="1578429"/>
                  <a:pt x="7257" y="2383972"/>
                  <a:pt x="10885" y="3189515"/>
                </a:cubicBezTo>
                <a:close/>
              </a:path>
            </a:pathLst>
          </a:custGeom>
          <a:solidFill>
            <a:srgbClr val="D1DB24"/>
          </a:solidFill>
          <a:ln>
            <a:solidFill>
              <a:srgbClr val="D1DB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5362" name="Symbol zastępczy zawartości 4"/>
          <p:cNvSpPr>
            <a:spLocks noGrp="1"/>
          </p:cNvSpPr>
          <p:nvPr>
            <p:ph idx="1"/>
          </p:nvPr>
        </p:nvSpPr>
        <p:spPr>
          <a:xfrm>
            <a:off x="302840" y="2276872"/>
            <a:ext cx="8229600" cy="2618281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pl-PL" altLang="pl-PL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Usiądźmy w kręgu</a:t>
            </a:r>
          </a:p>
          <a:p>
            <a:pPr marL="457200" indent="-457200">
              <a:buFont typeface="+mj-lt"/>
              <a:buAutoNum type="arabicPeriod"/>
            </a:pPr>
            <a:r>
              <a:rPr lang="pl-PL" altLang="pl-PL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Zaprezentujcie swoją pracę</a:t>
            </a:r>
          </a:p>
          <a:p>
            <a:pPr marL="1257300" lvl="2" indent="-457200"/>
            <a:r>
              <a:rPr lang="pl-PL" altLang="pl-P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 robiliście?</a:t>
            </a:r>
          </a:p>
          <a:p>
            <a:pPr marL="1257300" lvl="2" indent="-457200"/>
            <a:r>
              <a:rPr lang="pl-PL" altLang="pl-PL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 jest efektem Waszej pracy?</a:t>
            </a:r>
          </a:p>
          <a:p>
            <a:pPr marL="457200" indent="-457200">
              <a:buFont typeface="+mj-lt"/>
              <a:buAutoNum type="arabicPeriod"/>
            </a:pPr>
            <a:r>
              <a:rPr lang="pl-PL" altLang="pl-PL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Jak </a:t>
            </a:r>
            <a:r>
              <a:rPr lang="pl-PL" altLang="pl-PL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oceniacie to narzędzie?</a:t>
            </a:r>
          </a:p>
          <a:p>
            <a:pPr marL="457200" lvl="0" indent="-457200">
              <a:buFont typeface="+mj-lt"/>
              <a:buAutoNum type="arabicPeriod"/>
            </a:pPr>
            <a:r>
              <a:rPr lang="pl-PL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 Wam </a:t>
            </a:r>
            <a:r>
              <a:rPr lang="pl-PL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się </a:t>
            </a:r>
            <a:r>
              <a:rPr lang="pl-PL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 nim podoba?</a:t>
            </a:r>
            <a:endParaRPr lang="pl-PL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pl-PL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 według </a:t>
            </a:r>
            <a:r>
              <a:rPr lang="pl-PL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Was </a:t>
            </a:r>
            <a:r>
              <a:rPr lang="pl-PL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warto zmienić/ co im się nie podoba?</a:t>
            </a:r>
          </a:p>
          <a:p>
            <a:pPr lvl="2" indent="-342900">
              <a:buFont typeface="+mj-lt"/>
              <a:buAutoNum type="arabicPeriod"/>
            </a:pPr>
            <a:endParaRPr lang="pl-PL" altLang="pl-PL" sz="1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Tytuł 3"/>
          <p:cNvSpPr>
            <a:spLocks noGrp="1"/>
          </p:cNvSpPr>
          <p:nvPr>
            <p:ph type="title"/>
          </p:nvPr>
        </p:nvSpPr>
        <p:spPr>
          <a:xfrm>
            <a:off x="330206" y="477044"/>
            <a:ext cx="8706290" cy="647700"/>
          </a:xfrm>
        </p:spPr>
        <p:txBody>
          <a:bodyPr/>
          <a:lstStyle/>
          <a:p>
            <a:pPr algn="l" eaLnBrk="1" hangingPunct="1">
              <a:defRPr/>
            </a:pPr>
            <a:r>
              <a:rPr lang="pl-PL" altLang="pl-PL" sz="3200" dirty="0" smtClean="0">
                <a:solidFill>
                  <a:schemeClr val="bg1"/>
                </a:solidFill>
              </a:rPr>
              <a:t>Jakie są Wasze opinie o narzędziach </a:t>
            </a:r>
            <a:br>
              <a:rPr lang="pl-PL" altLang="pl-PL" sz="3200" dirty="0" smtClean="0">
                <a:solidFill>
                  <a:schemeClr val="bg1"/>
                </a:solidFill>
              </a:rPr>
            </a:br>
            <a:r>
              <a:rPr lang="pl-PL" altLang="pl-PL" sz="3200" dirty="0">
                <a:solidFill>
                  <a:schemeClr val="bg1"/>
                </a:solidFill>
              </a:rPr>
              <a:t>e-Aktywności Obywatelskiej?</a:t>
            </a:r>
            <a:endParaRPr lang="pl-PL" altLang="pl-PL" sz="3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57396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-108519" y="0"/>
            <a:ext cx="9275210" cy="6858001"/>
          </a:xfrm>
          <a:prstGeom prst="rect">
            <a:avLst/>
          </a:prstGeom>
          <a:solidFill>
            <a:srgbClr val="00A79D"/>
          </a:solidFill>
          <a:ln>
            <a:solidFill>
              <a:srgbClr val="00A79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5" name="Dowolny kształt 4"/>
          <p:cNvSpPr/>
          <p:nvPr/>
        </p:nvSpPr>
        <p:spPr>
          <a:xfrm>
            <a:off x="-108519" y="5257869"/>
            <a:ext cx="9310953" cy="1595438"/>
          </a:xfrm>
          <a:custGeom>
            <a:avLst/>
            <a:gdLst>
              <a:gd name="connsiteX0" fmla="*/ 10885 w 9176657"/>
              <a:gd name="connsiteY0" fmla="*/ 3189515 h 3189515"/>
              <a:gd name="connsiteX1" fmla="*/ 9165771 w 9176657"/>
              <a:gd name="connsiteY1" fmla="*/ 3178629 h 3189515"/>
              <a:gd name="connsiteX2" fmla="*/ 9176657 w 9176657"/>
              <a:gd name="connsiteY2" fmla="*/ 0 h 3189515"/>
              <a:gd name="connsiteX3" fmla="*/ 0 w 9176657"/>
              <a:gd name="connsiteY3" fmla="*/ 772886 h 3189515"/>
              <a:gd name="connsiteX4" fmla="*/ 10885 w 9176657"/>
              <a:gd name="connsiteY4" fmla="*/ 3189515 h 3189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76657" h="3189515">
                <a:moveTo>
                  <a:pt x="10885" y="3189515"/>
                </a:moveTo>
                <a:lnTo>
                  <a:pt x="9165771" y="3178629"/>
                </a:lnTo>
                <a:cubicBezTo>
                  <a:pt x="9169400" y="2119086"/>
                  <a:pt x="9173028" y="1059543"/>
                  <a:pt x="9176657" y="0"/>
                </a:cubicBezTo>
                <a:lnTo>
                  <a:pt x="0" y="772886"/>
                </a:lnTo>
                <a:cubicBezTo>
                  <a:pt x="3628" y="1578429"/>
                  <a:pt x="7257" y="2383972"/>
                  <a:pt x="10885" y="3189515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pic>
        <p:nvPicPr>
          <p:cNvPr id="7" name="Symbol zastępczy zawartości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92280" y="5401010"/>
            <a:ext cx="1894171" cy="134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1547664" y="188640"/>
            <a:ext cx="60486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6000" b="1" spc="600" dirty="0" smtClean="0">
                <a:solidFill>
                  <a:schemeClr val="bg1"/>
                </a:solidFill>
                <a:latin typeface="Franklin Gothic Medium" panose="020B0603020102020204" pitchFamily="34" charset="0"/>
              </a:rPr>
              <a:t>DZIĘKUJĘ</a:t>
            </a:r>
            <a:endParaRPr lang="pl-PL" b="1" spc="600" dirty="0">
              <a:solidFill>
                <a:schemeClr val="bg1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 rot="21245774">
            <a:off x="251520" y="1392797"/>
            <a:ext cx="329353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>
                <a:solidFill>
                  <a:schemeClr val="accent6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za poświęcony </a:t>
            </a:r>
            <a:r>
              <a:rPr lang="pl-PL" sz="3200" b="1" dirty="0" smtClean="0">
                <a:solidFill>
                  <a:schemeClr val="accent6">
                    <a:lumMod val="5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CZAS</a:t>
            </a:r>
            <a:endParaRPr lang="pl-PL" sz="3200" b="1" dirty="0">
              <a:solidFill>
                <a:schemeClr val="accent6">
                  <a:lumMod val="50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232976" y="3388657"/>
            <a:ext cx="3312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>
                <a:solidFill>
                  <a:srgbClr val="7030A0"/>
                </a:solidFill>
              </a:rPr>
              <a:t>z</a:t>
            </a:r>
            <a:r>
              <a:rPr lang="pl-PL" sz="2000" dirty="0" smtClean="0">
                <a:solidFill>
                  <a:srgbClr val="7030A0"/>
                </a:solidFill>
              </a:rPr>
              <a:t>a ZAANGAŻOWANIE</a:t>
            </a:r>
            <a:endParaRPr lang="pl-PL" sz="2000" dirty="0">
              <a:solidFill>
                <a:srgbClr val="7030A0"/>
              </a:solidFill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4813244" y="1467149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solidFill>
                  <a:srgbClr val="FFFF00"/>
                </a:solidFill>
              </a:rPr>
              <a:t>za włożoną </a:t>
            </a:r>
            <a:r>
              <a:rPr lang="pl-PL" sz="2800" b="1" dirty="0" smtClean="0">
                <a:solidFill>
                  <a:srgbClr val="FFFF00"/>
                </a:solidFill>
              </a:rPr>
              <a:t>ENERGIĘ</a:t>
            </a:r>
            <a:endParaRPr lang="pl-PL" sz="2800" b="1" dirty="0">
              <a:solidFill>
                <a:srgbClr val="FFFF00"/>
              </a:solidFill>
            </a:endParaRPr>
          </a:p>
        </p:txBody>
      </p:sp>
      <p:sp>
        <p:nvSpPr>
          <p:cNvPr id="11" name="pole tekstowe 10"/>
          <p:cNvSpPr txBox="1"/>
          <p:nvPr/>
        </p:nvSpPr>
        <p:spPr>
          <a:xfrm rot="506070">
            <a:off x="4809397" y="4169829"/>
            <a:ext cx="4023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3600" b="1" dirty="0" smtClean="0">
                <a:solidFill>
                  <a:srgbClr val="FF66FF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za WSPÓŁPRACĘ</a:t>
            </a:r>
            <a:endParaRPr lang="pl-PL" sz="3600" b="1" dirty="0">
              <a:solidFill>
                <a:srgbClr val="FF66FF"/>
              </a:solidFill>
              <a:latin typeface="Century Gothic" panose="020B0502020202020204" pitchFamily="34" charset="0"/>
              <a:cs typeface="Aharoni" panose="02010803020104030203" pitchFamily="2" charset="-79"/>
            </a:endParaRPr>
          </a:p>
        </p:txBody>
      </p:sp>
      <p:sp>
        <p:nvSpPr>
          <p:cNvPr id="12" name="pole tekstowe 11"/>
          <p:cNvSpPr txBox="1"/>
          <p:nvPr/>
        </p:nvSpPr>
        <p:spPr>
          <a:xfrm rot="21275796">
            <a:off x="1093585" y="3707445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b="1" spc="300" dirty="0" smtClean="0">
                <a:solidFill>
                  <a:srgbClr val="FFFF6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za CHĘĆ</a:t>
            </a:r>
            <a:endParaRPr lang="pl-PL" sz="4000" b="1" spc="300" dirty="0">
              <a:solidFill>
                <a:srgbClr val="FFFF66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 rot="21379415">
            <a:off x="4295817" y="2140772"/>
            <a:ext cx="4787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spc="300" dirty="0" smtClean="0">
                <a:solidFill>
                  <a:srgbClr val="FF0000"/>
                </a:solidFill>
                <a:latin typeface="Bodoni MT" panose="02070603080606020203" pitchFamily="18" charset="0"/>
              </a:rPr>
              <a:t>za ZAINTERESOWANIE</a:t>
            </a:r>
            <a:endParaRPr lang="pl-PL" sz="2800" b="1" spc="300" dirty="0">
              <a:solidFill>
                <a:srgbClr val="FF0000"/>
              </a:solidFill>
              <a:latin typeface="Bodoni MT" panose="02070603080606020203" pitchFamily="18" charset="0"/>
            </a:endParaRPr>
          </a:p>
        </p:txBody>
      </p:sp>
      <p:sp>
        <p:nvSpPr>
          <p:cNvPr id="14" name="pole tekstowe 13"/>
          <p:cNvSpPr txBox="1"/>
          <p:nvPr/>
        </p:nvSpPr>
        <p:spPr>
          <a:xfrm rot="346147">
            <a:off x="264540" y="4769050"/>
            <a:ext cx="3312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>
                <a:solidFill>
                  <a:srgbClr val="EC008C"/>
                </a:solidFill>
              </a:rPr>
              <a:t>za PARTYCYPACJĘ</a:t>
            </a:r>
            <a:endParaRPr lang="pl-PL" sz="3200" dirty="0">
              <a:solidFill>
                <a:srgbClr val="EC008C"/>
              </a:solidFill>
            </a:endParaRPr>
          </a:p>
        </p:txBody>
      </p:sp>
      <p:sp>
        <p:nvSpPr>
          <p:cNvPr id="15" name="pole tekstowe 14"/>
          <p:cNvSpPr txBox="1"/>
          <p:nvPr/>
        </p:nvSpPr>
        <p:spPr>
          <a:xfrm rot="398654">
            <a:off x="1922982" y="2863181"/>
            <a:ext cx="4244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800" dirty="0" smtClean="0">
                <a:solidFill>
                  <a:srgbClr val="FF9900"/>
                </a:solidFill>
              </a:rPr>
              <a:t>za </a:t>
            </a:r>
            <a:r>
              <a:rPr lang="pl-PL" sz="4800" b="1" dirty="0" smtClean="0">
                <a:solidFill>
                  <a:srgbClr val="FF9900"/>
                </a:solidFill>
              </a:rPr>
              <a:t>AKTYWNOŚĆ</a:t>
            </a:r>
            <a:endParaRPr lang="pl-PL" sz="4800" b="1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83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132899086"/>
              </p:ext>
            </p:extLst>
          </p:nvPr>
        </p:nvGraphicFramePr>
        <p:xfrm>
          <a:off x="179512" y="116632"/>
          <a:ext cx="8712968" cy="648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171" name="pole tekstowe 2"/>
          <p:cNvSpPr txBox="1">
            <a:spLocks noChangeArrowheads="1"/>
          </p:cNvSpPr>
          <p:nvPr/>
        </p:nvSpPr>
        <p:spPr bwMode="auto">
          <a:xfrm>
            <a:off x="3044825" y="2071688"/>
            <a:ext cx="3040063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Demi" pitchFamily="34" charset="0"/>
              </a:rPr>
              <a:t>NA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Demi" pitchFamily="34" charset="0"/>
              </a:rPr>
              <a:t>DZISIEJSZE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Demi" pitchFamily="34" charset="0"/>
              </a:rPr>
              <a:t> SPOTKANIE MAMY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Demi" pitchFamily="34" charset="0"/>
              </a:rPr>
              <a:t> ZAREZERWOWANY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Demi" pitchFamily="34" charset="0"/>
              </a:rPr>
              <a:t>CZAS DO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l-PL" alt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Demi" pitchFamily="34" charset="0"/>
              </a:rPr>
              <a:t>……………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C008C"/>
          </a:solidFill>
          <a:ln>
            <a:solidFill>
              <a:srgbClr val="EC00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8195" name="Tytuł 1"/>
          <p:cNvSpPr>
            <a:spLocks noGrp="1"/>
          </p:cNvSpPr>
          <p:nvPr>
            <p:ph type="ctrTitle"/>
          </p:nvPr>
        </p:nvSpPr>
        <p:spPr>
          <a:xfrm>
            <a:off x="681038" y="1412875"/>
            <a:ext cx="7772400" cy="1470025"/>
          </a:xfrm>
        </p:spPr>
        <p:txBody>
          <a:bodyPr/>
          <a:lstStyle/>
          <a:p>
            <a:pPr eaLnBrk="1" hangingPunct="1"/>
            <a:r>
              <a:rPr lang="pl-PL" altLang="pl-PL" sz="6000" dirty="0" smtClean="0">
                <a:solidFill>
                  <a:schemeClr val="bg1"/>
                </a:solidFill>
              </a:rPr>
              <a:t>WPROWADZENIE</a:t>
            </a:r>
          </a:p>
        </p:txBody>
      </p:sp>
      <p:sp>
        <p:nvSpPr>
          <p:cNvPr id="5" name="Dowolny kształt 4"/>
          <p:cNvSpPr/>
          <p:nvPr/>
        </p:nvSpPr>
        <p:spPr>
          <a:xfrm>
            <a:off x="-22225" y="5273675"/>
            <a:ext cx="9177338" cy="1595438"/>
          </a:xfrm>
          <a:custGeom>
            <a:avLst/>
            <a:gdLst>
              <a:gd name="connsiteX0" fmla="*/ 10885 w 9176657"/>
              <a:gd name="connsiteY0" fmla="*/ 3189515 h 3189515"/>
              <a:gd name="connsiteX1" fmla="*/ 9165771 w 9176657"/>
              <a:gd name="connsiteY1" fmla="*/ 3178629 h 3189515"/>
              <a:gd name="connsiteX2" fmla="*/ 9176657 w 9176657"/>
              <a:gd name="connsiteY2" fmla="*/ 0 h 3189515"/>
              <a:gd name="connsiteX3" fmla="*/ 0 w 9176657"/>
              <a:gd name="connsiteY3" fmla="*/ 772886 h 3189515"/>
              <a:gd name="connsiteX4" fmla="*/ 10885 w 9176657"/>
              <a:gd name="connsiteY4" fmla="*/ 3189515 h 3189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76657" h="3189515">
                <a:moveTo>
                  <a:pt x="10885" y="3189515"/>
                </a:moveTo>
                <a:lnTo>
                  <a:pt x="9165771" y="3178629"/>
                </a:lnTo>
                <a:cubicBezTo>
                  <a:pt x="9169400" y="2119086"/>
                  <a:pt x="9173028" y="1059543"/>
                  <a:pt x="9176657" y="0"/>
                </a:cubicBezTo>
                <a:lnTo>
                  <a:pt x="0" y="772886"/>
                </a:lnTo>
                <a:cubicBezTo>
                  <a:pt x="3628" y="1578429"/>
                  <a:pt x="7257" y="2383972"/>
                  <a:pt x="10885" y="3189515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8198" name="Tytuł 1"/>
          <p:cNvSpPr txBox="1">
            <a:spLocks/>
          </p:cNvSpPr>
          <p:nvPr/>
        </p:nvSpPr>
        <p:spPr bwMode="auto">
          <a:xfrm>
            <a:off x="681038" y="256540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6000" b="1" dirty="0">
              <a:solidFill>
                <a:schemeClr val="bg1"/>
              </a:solidFill>
              <a:latin typeface="Franklin Gothic Demi" pitchFamily="34" charset="0"/>
            </a:endParaRPr>
          </a:p>
        </p:txBody>
      </p:sp>
      <p:pic>
        <p:nvPicPr>
          <p:cNvPr id="7" name="Symbol zastępczy zawartości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92280" y="5401010"/>
            <a:ext cx="1894171" cy="134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00295" y="1556792"/>
            <a:ext cx="8746880" cy="4679950"/>
          </a:xfrm>
        </p:spPr>
        <p:txBody>
          <a:bodyPr rtlCol="0">
            <a:noAutofit/>
          </a:bodyPr>
          <a:lstStyle/>
          <a:p>
            <a:pPr marL="342900" indent="-342900" algn="l" eaLnBrk="1" hangingPunct="1">
              <a:buFont typeface="Arial" panose="020B0604020202020204" pitchFamily="34" charset="0"/>
              <a:buChar char="•"/>
              <a:defRPr/>
            </a:pPr>
            <a:r>
              <a:rPr lang="pl-PL" alt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Ustalicie, jakie są </a:t>
            </a:r>
            <a:r>
              <a:rPr lang="pl-PL" altLang="pl-PL" sz="2000" dirty="0" smtClean="0">
                <a:solidFill>
                  <a:srgbClr val="00A79D"/>
                </a:solidFill>
              </a:rPr>
              <a:t>główne problemy w waszej miejscowości</a:t>
            </a:r>
            <a:r>
              <a:rPr lang="pl-PL" altLang="pl-PL" sz="2000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  <a:defRPr/>
            </a:pPr>
            <a:r>
              <a:rPr lang="pl-PL" altLang="pl-P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Poznacie</a:t>
            </a:r>
            <a:r>
              <a:rPr lang="pl-PL" altLang="pl-PL" sz="2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pl-PL" altLang="pl-PL" sz="2000" dirty="0" smtClean="0">
                <a:solidFill>
                  <a:srgbClr val="00A79D"/>
                </a:solidFill>
              </a:rPr>
              <a:t>narzędzia e-Aktywności obywatelskiej</a:t>
            </a:r>
            <a:r>
              <a:rPr lang="pl-PL" altLang="pl-PL" sz="2000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pl-PL" altLang="pl-P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które umożliwią </a:t>
            </a:r>
            <a:br>
              <a:rPr lang="pl-PL" altLang="pl-P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altLang="pl-P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wam zaangażowanie się w rozwiązanie wybranych problemów.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  <a:defRPr/>
            </a:pPr>
            <a:r>
              <a:rPr lang="pl-PL" altLang="pl-P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Dowiecie się jak wykorzystać te </a:t>
            </a:r>
            <a:r>
              <a:rPr lang="pl-PL" alt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narzędzia, </a:t>
            </a:r>
            <a:r>
              <a:rPr lang="pl-PL" altLang="pl-P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czyli:</a:t>
            </a:r>
          </a:p>
          <a:p>
            <a:pPr marL="800100" lvl="1" indent="-342900" algn="l" eaLnBrk="1" hangingPunct="1">
              <a:buFont typeface="Arial" panose="020B0604020202020204" pitchFamily="34" charset="0"/>
              <a:buChar char="•"/>
              <a:defRPr/>
            </a:pPr>
            <a:r>
              <a:rPr lang="pl-PL" altLang="pl-P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Złożycie </a:t>
            </a:r>
            <a:r>
              <a:rPr lang="pl-PL" altLang="pl-PL" sz="2000" dirty="0" smtClean="0">
                <a:solidFill>
                  <a:srgbClr val="00A79D"/>
                </a:solidFill>
              </a:rPr>
              <a:t>petycję do Parlamentu Europejskiego</a:t>
            </a:r>
            <a:r>
              <a:rPr lang="pl-PL" altLang="pl-PL" sz="2000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marL="800100" lvl="1" indent="-342900" algn="l" eaLnBrk="1" hangingPunct="1">
              <a:buFont typeface="Arial" panose="020B0604020202020204" pitchFamily="34" charset="0"/>
              <a:buChar char="•"/>
              <a:defRPr/>
            </a:pPr>
            <a:r>
              <a:rPr lang="pl-PL" altLang="pl-P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Napiszecie na </a:t>
            </a:r>
            <a:r>
              <a:rPr lang="pl-PL" altLang="pl-PL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Twitterze</a:t>
            </a:r>
            <a:r>
              <a:rPr lang="pl-PL" altLang="pl-P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l-PL" altLang="pl-P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lub </a:t>
            </a:r>
            <a:r>
              <a:rPr lang="pl-PL" altLang="pl-PL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Facebooku</a:t>
            </a:r>
            <a:r>
              <a:rPr lang="pl-PL" altLang="pl-P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l-PL" altLang="pl-PL" sz="2000" dirty="0" smtClean="0">
                <a:solidFill>
                  <a:srgbClr val="00A79D"/>
                </a:solidFill>
              </a:rPr>
              <a:t>wiadomość </a:t>
            </a:r>
            <a:br>
              <a:rPr lang="pl-PL" altLang="pl-PL" sz="2000" dirty="0" smtClean="0">
                <a:solidFill>
                  <a:srgbClr val="00A79D"/>
                </a:solidFill>
              </a:rPr>
            </a:br>
            <a:r>
              <a:rPr lang="pl-PL" altLang="pl-PL" sz="2000" dirty="0" smtClean="0">
                <a:solidFill>
                  <a:srgbClr val="00A79D"/>
                </a:solidFill>
              </a:rPr>
              <a:t>do wybranego posła Parlamentu Europejskiego</a:t>
            </a:r>
            <a:r>
              <a:rPr lang="pl-PL" altLang="pl-PL" sz="2000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marL="800100" lvl="1" indent="-342900" algn="l" eaLnBrk="1" hangingPunct="1">
              <a:buFont typeface="Arial" panose="020B0604020202020204" pitchFamily="34" charset="0"/>
              <a:buChar char="•"/>
              <a:defRPr/>
            </a:pPr>
            <a:r>
              <a:rPr lang="pl-PL" altLang="pl-P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Poszukacie informacji o prowadzonych </a:t>
            </a:r>
            <a:r>
              <a:rPr lang="pl-PL" altLang="pl-PL" sz="2000" dirty="0" smtClean="0">
                <a:solidFill>
                  <a:srgbClr val="00A79D"/>
                </a:solidFill>
              </a:rPr>
              <a:t>konsultacjach</a:t>
            </a:r>
            <a:r>
              <a:rPr lang="pl-PL" altLang="pl-PL" sz="2000" dirty="0" smtClean="0">
                <a:solidFill>
                  <a:schemeClr val="bg1">
                    <a:lumMod val="50000"/>
                  </a:schemeClr>
                </a:solidFill>
              </a:rPr>
              <a:t>. </a:t>
            </a:r>
            <a:br>
              <a:rPr lang="pl-PL" altLang="pl-PL" sz="20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pl-PL" altLang="pl-P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Może któreś będzie dotyczyło Waszego problemu.</a:t>
            </a:r>
          </a:p>
          <a:p>
            <a:pPr marL="800100" lvl="1" indent="-342900" algn="l" eaLnBrk="1" hangingPunct="1">
              <a:buFont typeface="Arial" panose="020B0604020202020204" pitchFamily="34" charset="0"/>
              <a:buChar char="•"/>
              <a:defRPr/>
            </a:pPr>
            <a:r>
              <a:rPr lang="pl-PL" altLang="pl-P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Znajdziecie</a:t>
            </a:r>
            <a:r>
              <a:rPr lang="pl-PL" altLang="pl-PL" sz="2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pl-PL" altLang="pl-PL" sz="2000" dirty="0" smtClean="0">
                <a:solidFill>
                  <a:srgbClr val="00A79D"/>
                </a:solidFill>
              </a:rPr>
              <a:t>blogi, fora, profile </a:t>
            </a:r>
            <a:r>
              <a:rPr lang="pl-PL" altLang="pl-PL" sz="2000" dirty="0" err="1" smtClean="0">
                <a:solidFill>
                  <a:srgbClr val="00A79D"/>
                </a:solidFill>
              </a:rPr>
              <a:t>społecznościowe</a:t>
            </a:r>
            <a:r>
              <a:rPr lang="pl-PL" altLang="pl-PL" sz="2000" dirty="0" smtClean="0">
                <a:solidFill>
                  <a:srgbClr val="00A79D"/>
                </a:solidFill>
              </a:rPr>
              <a:t> </a:t>
            </a:r>
            <a:br>
              <a:rPr lang="pl-PL" altLang="pl-PL" sz="2000" dirty="0" smtClean="0">
                <a:solidFill>
                  <a:srgbClr val="00A79D"/>
                </a:solidFill>
              </a:rPr>
            </a:br>
            <a:r>
              <a:rPr lang="pl-PL" altLang="pl-P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poświęcone Waszemu problemowi. </a:t>
            </a:r>
          </a:p>
          <a:p>
            <a:pPr marL="800100" lvl="1" indent="-342900" algn="l" eaLnBrk="1" hangingPunct="1">
              <a:buFont typeface="Arial" panose="020B0604020202020204" pitchFamily="34" charset="0"/>
              <a:buChar char="•"/>
              <a:defRPr/>
            </a:pPr>
            <a:r>
              <a:rPr lang="pl-PL" altLang="pl-P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Poznacie i poprzecie jedną </a:t>
            </a:r>
            <a:r>
              <a:rPr lang="pl-PL" altLang="pl-PL" sz="2000" dirty="0" smtClean="0">
                <a:solidFill>
                  <a:srgbClr val="00A79D"/>
                </a:solidFill>
              </a:rPr>
              <a:t>z inicjatyw lub petycji</a:t>
            </a:r>
            <a:r>
              <a:rPr lang="pl-PL" altLang="pl-PL" sz="2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br>
              <a:rPr lang="pl-PL" altLang="pl-PL" sz="20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pl-PL" altLang="pl-P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związaną z Waszym problemem.</a:t>
            </a:r>
          </a:p>
          <a:p>
            <a:pPr marL="800100" lvl="1" indent="-342900" algn="l" eaLnBrk="1" hangingPunct="1">
              <a:buFont typeface="Arial" panose="020B0604020202020204" pitchFamily="34" charset="0"/>
              <a:buChar char="•"/>
              <a:defRPr/>
            </a:pPr>
            <a:r>
              <a:rPr lang="pl-PL" altLang="pl-P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Zobaczycie</a:t>
            </a:r>
            <a:r>
              <a:rPr lang="pl-PL" altLang="pl-PL" sz="2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pl-PL" altLang="pl-PL" sz="2000" dirty="0" smtClean="0">
                <a:solidFill>
                  <a:srgbClr val="00A79D"/>
                </a:solidFill>
              </a:rPr>
              <a:t>portale poświęcone specjalnie dla młodych obywateli UE</a:t>
            </a:r>
            <a:r>
              <a:rPr lang="pl-PL" altLang="pl-PL" sz="2000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marL="800100" lvl="1" indent="-342900" algn="l" eaLnBrk="1" hangingPunct="1">
              <a:buFont typeface="Arial" panose="020B0604020202020204" pitchFamily="34" charset="0"/>
              <a:buChar char="•"/>
              <a:defRPr/>
            </a:pPr>
            <a:endParaRPr lang="pl-PL" altLang="pl-PL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l" eaLnBrk="1" hangingPunct="1">
              <a:defRPr/>
            </a:pPr>
            <a:r>
              <a:rPr lang="pl-PL" altLang="pl-PL" sz="2400" dirty="0" smtClean="0">
                <a:solidFill>
                  <a:schemeClr val="bg1">
                    <a:lumMod val="50000"/>
                  </a:schemeClr>
                </a:solidFill>
              </a:rPr>
              <a:t>  </a:t>
            </a:r>
            <a:endParaRPr lang="pl-PL" altLang="pl-PL" sz="2400" dirty="0" smtClean="0">
              <a:solidFill>
                <a:schemeClr val="tx1"/>
              </a:solidFill>
            </a:endParaRPr>
          </a:p>
        </p:txBody>
      </p:sp>
      <p:sp>
        <p:nvSpPr>
          <p:cNvPr id="8" name="Dowolny kształt 7"/>
          <p:cNvSpPr/>
          <p:nvPr/>
        </p:nvSpPr>
        <p:spPr>
          <a:xfrm rot="10800000">
            <a:off x="-30163" y="0"/>
            <a:ext cx="9177338" cy="1341438"/>
          </a:xfrm>
          <a:custGeom>
            <a:avLst/>
            <a:gdLst>
              <a:gd name="connsiteX0" fmla="*/ 10885 w 9176657"/>
              <a:gd name="connsiteY0" fmla="*/ 3189515 h 3189515"/>
              <a:gd name="connsiteX1" fmla="*/ 9165771 w 9176657"/>
              <a:gd name="connsiteY1" fmla="*/ 3178629 h 3189515"/>
              <a:gd name="connsiteX2" fmla="*/ 9176657 w 9176657"/>
              <a:gd name="connsiteY2" fmla="*/ 0 h 3189515"/>
              <a:gd name="connsiteX3" fmla="*/ 0 w 9176657"/>
              <a:gd name="connsiteY3" fmla="*/ 772886 h 3189515"/>
              <a:gd name="connsiteX4" fmla="*/ 10885 w 9176657"/>
              <a:gd name="connsiteY4" fmla="*/ 3189515 h 3189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76657" h="3189515">
                <a:moveTo>
                  <a:pt x="10885" y="3189515"/>
                </a:moveTo>
                <a:lnTo>
                  <a:pt x="9165771" y="3178629"/>
                </a:lnTo>
                <a:cubicBezTo>
                  <a:pt x="9169400" y="2119086"/>
                  <a:pt x="9173028" y="1059543"/>
                  <a:pt x="9176657" y="0"/>
                </a:cubicBezTo>
                <a:lnTo>
                  <a:pt x="0" y="772886"/>
                </a:lnTo>
                <a:cubicBezTo>
                  <a:pt x="3628" y="1578429"/>
                  <a:pt x="7257" y="2383972"/>
                  <a:pt x="10885" y="3189515"/>
                </a:cubicBezTo>
                <a:close/>
              </a:path>
            </a:pathLst>
          </a:custGeom>
          <a:solidFill>
            <a:srgbClr val="EC008C"/>
          </a:solidFill>
          <a:ln>
            <a:solidFill>
              <a:srgbClr val="EC00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dirty="0"/>
          </a:p>
        </p:txBody>
      </p:sp>
      <p:sp>
        <p:nvSpPr>
          <p:cNvPr id="9220" name="Tytuł 3"/>
          <p:cNvSpPr txBox="1">
            <a:spLocks/>
          </p:cNvSpPr>
          <p:nvPr/>
        </p:nvSpPr>
        <p:spPr bwMode="auto">
          <a:xfrm>
            <a:off x="506413" y="333375"/>
            <a:ext cx="82296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dirty="0" smtClean="0">
                <a:solidFill>
                  <a:schemeClr val="bg1"/>
                </a:solidFill>
                <a:latin typeface="Franklin Gothic Demi" pitchFamily="34" charset="0"/>
              </a:rPr>
              <a:t>Cele, czyli czego się dowiem i nauczę?</a:t>
            </a:r>
            <a:endParaRPr lang="pl-PL" altLang="pl-PL" dirty="0">
              <a:solidFill>
                <a:schemeClr val="bg1"/>
              </a:solidFill>
              <a:latin typeface="Franklin Gothic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 rot="244471">
            <a:off x="-207647" y="5360645"/>
            <a:ext cx="9614501" cy="255454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pl-PL" sz="2000" dirty="0" smtClean="0">
              <a:solidFill>
                <a:srgbClr val="00B050"/>
              </a:solidFill>
            </a:endParaRPr>
          </a:p>
          <a:p>
            <a:endParaRPr lang="pl-PL" sz="2000" dirty="0">
              <a:solidFill>
                <a:srgbClr val="00B050"/>
              </a:solidFill>
            </a:endParaRPr>
          </a:p>
          <a:p>
            <a:endParaRPr lang="pl-PL" sz="2000" dirty="0" smtClean="0">
              <a:solidFill>
                <a:srgbClr val="00B050"/>
              </a:solidFill>
            </a:endParaRPr>
          </a:p>
          <a:p>
            <a:endParaRPr lang="pl-PL" sz="2000" dirty="0">
              <a:solidFill>
                <a:srgbClr val="00B050"/>
              </a:solidFill>
            </a:endParaRPr>
          </a:p>
          <a:p>
            <a:endParaRPr lang="pl-PL" sz="2000" dirty="0" smtClean="0">
              <a:solidFill>
                <a:srgbClr val="00B050"/>
              </a:solidFill>
            </a:endParaRPr>
          </a:p>
          <a:p>
            <a:endParaRPr lang="pl-PL" sz="2000" dirty="0">
              <a:solidFill>
                <a:srgbClr val="00B050"/>
              </a:solidFill>
            </a:endParaRPr>
          </a:p>
          <a:p>
            <a:endParaRPr lang="pl-PL" sz="2000" dirty="0" smtClean="0">
              <a:solidFill>
                <a:srgbClr val="00B050"/>
              </a:solidFill>
            </a:endParaRPr>
          </a:p>
          <a:p>
            <a:endParaRPr lang="pl-PL" sz="2000" dirty="0">
              <a:solidFill>
                <a:srgbClr val="00B050"/>
              </a:solidFill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6998295" y="4743732"/>
            <a:ext cx="1894185" cy="1894185"/>
          </a:xfrm>
          <a:prstGeom prst="ellipse">
            <a:avLst/>
          </a:prstGeom>
          <a:solidFill>
            <a:srgbClr val="00A7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67047" y="1556792"/>
            <a:ext cx="8353425" cy="3103063"/>
          </a:xfrm>
        </p:spPr>
        <p:txBody>
          <a:bodyPr rtlCol="0">
            <a:noAutofit/>
          </a:bodyPr>
          <a:lstStyle/>
          <a:p>
            <a:pPr algn="l" eaLnBrk="1" hangingPunct="1">
              <a:defRPr/>
            </a:pPr>
            <a:r>
              <a:rPr lang="pl-PL" altLang="pl-PL" sz="2400" dirty="0" smtClean="0">
                <a:solidFill>
                  <a:schemeClr val="bg1">
                    <a:lumMod val="50000"/>
                  </a:schemeClr>
                </a:solidFill>
              </a:rPr>
              <a:t>Europejski Dzień e-Aktywności Obywatelskiej </a:t>
            </a:r>
            <a:br>
              <a:rPr lang="pl-PL" altLang="pl-PL" sz="24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pl-PL" altLang="pl-PL" sz="2400" dirty="0" smtClean="0">
                <a:solidFill>
                  <a:schemeClr val="bg1">
                    <a:lumMod val="50000"/>
                  </a:schemeClr>
                </a:solidFill>
              </a:rPr>
              <a:t>jest obchodzony aby: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  <a:defRPr/>
            </a:pPr>
            <a:r>
              <a:rPr lang="pl-PL" altLang="pl-PL" sz="2400" dirty="0">
                <a:solidFill>
                  <a:schemeClr val="bg1">
                    <a:lumMod val="50000"/>
                  </a:schemeClr>
                </a:solidFill>
              </a:rPr>
              <a:t>P</a:t>
            </a:r>
            <a:r>
              <a:rPr lang="pl-PL" altLang="pl-PL" sz="2400" dirty="0" smtClean="0">
                <a:solidFill>
                  <a:schemeClr val="bg1">
                    <a:lumMod val="50000"/>
                  </a:schemeClr>
                </a:solidFill>
              </a:rPr>
              <a:t>rzybliżyć obywatelom </a:t>
            </a:r>
            <a:r>
              <a:rPr lang="pl-PL" altLang="pl-PL" sz="2400" dirty="0" smtClean="0">
                <a:solidFill>
                  <a:srgbClr val="00A79D"/>
                </a:solidFill>
              </a:rPr>
              <a:t>narzędzia e-Aktywności obywatelskiej</a:t>
            </a:r>
            <a:r>
              <a:rPr lang="pl-PL" altLang="pl-PL" sz="2400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  <a:defRPr/>
            </a:pPr>
            <a:r>
              <a:rPr lang="pl-PL" altLang="pl-PL" sz="2400" dirty="0" smtClean="0">
                <a:solidFill>
                  <a:schemeClr val="bg1">
                    <a:lumMod val="50000"/>
                  </a:schemeClr>
                </a:solidFill>
              </a:rPr>
              <a:t>Zachęcić ich </a:t>
            </a:r>
            <a:r>
              <a:rPr lang="pl-PL" altLang="pl-PL" sz="2400" dirty="0" smtClean="0">
                <a:solidFill>
                  <a:srgbClr val="00A79D"/>
                </a:solidFill>
              </a:rPr>
              <a:t>do aktywnego korzystania </a:t>
            </a:r>
            <a:r>
              <a:rPr lang="pl-PL" altLang="pl-PL" sz="2400" dirty="0" smtClean="0">
                <a:solidFill>
                  <a:schemeClr val="bg1">
                    <a:lumMod val="50000"/>
                  </a:schemeClr>
                </a:solidFill>
              </a:rPr>
              <a:t>z możliwości uczestniczenia w planowaniu i realizacji działań UE.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  <a:defRPr/>
            </a:pPr>
            <a:r>
              <a:rPr lang="pl-PL" altLang="pl-PL" sz="2400" dirty="0" smtClean="0">
                <a:solidFill>
                  <a:schemeClr val="bg1">
                    <a:lumMod val="50000"/>
                  </a:schemeClr>
                </a:solidFill>
              </a:rPr>
              <a:t>Uświadomić obywatelom, że </a:t>
            </a:r>
            <a:r>
              <a:rPr lang="pl-PL" altLang="pl-PL" sz="2400" dirty="0" smtClean="0">
                <a:solidFill>
                  <a:srgbClr val="00A79D"/>
                </a:solidFill>
              </a:rPr>
              <a:t>nie wychodząc z domu mogą mieć realny wpływ na rozwiązanie problemów</a:t>
            </a:r>
            <a:r>
              <a:rPr lang="pl-PL" altLang="pl-PL" sz="2400" dirty="0" smtClean="0">
                <a:solidFill>
                  <a:schemeClr val="bg1">
                    <a:lumMod val="50000"/>
                  </a:schemeClr>
                </a:solidFill>
              </a:rPr>
              <a:t> dotyczących ich społeczności, regionu, kraju bądź nawet całej UE. </a:t>
            </a:r>
            <a:endParaRPr lang="pl-PL" altLang="pl-PL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800100" lvl="1" indent="-342900" algn="l" eaLnBrk="1" hangingPunct="1">
              <a:buFont typeface="Arial" panose="020B0604020202020204" pitchFamily="34" charset="0"/>
              <a:buChar char="•"/>
              <a:defRPr/>
            </a:pPr>
            <a:endParaRPr lang="pl-PL" altLang="pl-PL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l" eaLnBrk="1" hangingPunct="1">
              <a:defRPr/>
            </a:pPr>
            <a:r>
              <a:rPr lang="pl-PL" altLang="pl-PL" sz="2400" dirty="0" smtClean="0">
                <a:solidFill>
                  <a:schemeClr val="bg1">
                    <a:lumMod val="50000"/>
                  </a:schemeClr>
                </a:solidFill>
              </a:rPr>
              <a:t>  </a:t>
            </a:r>
            <a:endParaRPr lang="pl-PL" altLang="pl-PL" sz="2400" dirty="0" smtClean="0">
              <a:solidFill>
                <a:schemeClr val="tx1"/>
              </a:solidFill>
            </a:endParaRPr>
          </a:p>
        </p:txBody>
      </p:sp>
      <p:sp>
        <p:nvSpPr>
          <p:cNvPr id="8" name="Dowolny kształt 7"/>
          <p:cNvSpPr/>
          <p:nvPr/>
        </p:nvSpPr>
        <p:spPr>
          <a:xfrm rot="10800000">
            <a:off x="-30163" y="0"/>
            <a:ext cx="9177338" cy="1341438"/>
          </a:xfrm>
          <a:custGeom>
            <a:avLst/>
            <a:gdLst>
              <a:gd name="connsiteX0" fmla="*/ 10885 w 9176657"/>
              <a:gd name="connsiteY0" fmla="*/ 3189515 h 3189515"/>
              <a:gd name="connsiteX1" fmla="*/ 9165771 w 9176657"/>
              <a:gd name="connsiteY1" fmla="*/ 3178629 h 3189515"/>
              <a:gd name="connsiteX2" fmla="*/ 9176657 w 9176657"/>
              <a:gd name="connsiteY2" fmla="*/ 0 h 3189515"/>
              <a:gd name="connsiteX3" fmla="*/ 0 w 9176657"/>
              <a:gd name="connsiteY3" fmla="*/ 772886 h 3189515"/>
              <a:gd name="connsiteX4" fmla="*/ 10885 w 9176657"/>
              <a:gd name="connsiteY4" fmla="*/ 3189515 h 3189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76657" h="3189515">
                <a:moveTo>
                  <a:pt x="10885" y="3189515"/>
                </a:moveTo>
                <a:lnTo>
                  <a:pt x="9165771" y="3178629"/>
                </a:lnTo>
                <a:cubicBezTo>
                  <a:pt x="9169400" y="2119086"/>
                  <a:pt x="9173028" y="1059543"/>
                  <a:pt x="9176657" y="0"/>
                </a:cubicBezTo>
                <a:lnTo>
                  <a:pt x="0" y="772886"/>
                </a:lnTo>
                <a:cubicBezTo>
                  <a:pt x="3628" y="1578429"/>
                  <a:pt x="7257" y="2383972"/>
                  <a:pt x="10885" y="3189515"/>
                </a:cubicBezTo>
                <a:close/>
              </a:path>
            </a:pathLst>
          </a:custGeom>
          <a:solidFill>
            <a:srgbClr val="EC008C"/>
          </a:solidFill>
          <a:ln>
            <a:solidFill>
              <a:srgbClr val="EC00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dirty="0"/>
          </a:p>
        </p:txBody>
      </p:sp>
      <p:sp>
        <p:nvSpPr>
          <p:cNvPr id="9220" name="Tytuł 3"/>
          <p:cNvSpPr txBox="1">
            <a:spLocks/>
          </p:cNvSpPr>
          <p:nvPr/>
        </p:nvSpPr>
        <p:spPr bwMode="auto">
          <a:xfrm>
            <a:off x="506413" y="333375"/>
            <a:ext cx="82296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dirty="0" smtClean="0">
                <a:solidFill>
                  <a:schemeClr val="bg1"/>
                </a:solidFill>
                <a:latin typeface="Franklin Gothic Demi" pitchFamily="34" charset="0"/>
              </a:rPr>
              <a:t>Dzień e-Aktywności obywatelskiej.</a:t>
            </a:r>
            <a:br>
              <a:rPr lang="pl-PL" altLang="pl-PL" dirty="0" smtClean="0">
                <a:solidFill>
                  <a:schemeClr val="bg1"/>
                </a:solidFill>
                <a:latin typeface="Franklin Gothic Demi" pitchFamily="34" charset="0"/>
              </a:rPr>
            </a:br>
            <a:r>
              <a:rPr lang="pl-PL" altLang="pl-PL" dirty="0" smtClean="0">
                <a:solidFill>
                  <a:schemeClr val="bg1"/>
                </a:solidFill>
                <a:latin typeface="Franklin Gothic Demi" pitchFamily="34" charset="0"/>
              </a:rPr>
              <a:t>Co to takiego?</a:t>
            </a:r>
            <a:endParaRPr lang="pl-PL" altLang="pl-PL" dirty="0">
              <a:solidFill>
                <a:schemeClr val="bg1"/>
              </a:solidFill>
              <a:latin typeface="Franklin Gothic Demi" pitchFamily="34" charset="0"/>
            </a:endParaRPr>
          </a:p>
        </p:txBody>
      </p:sp>
      <p:sp>
        <p:nvSpPr>
          <p:cNvPr id="2" name="Elipsa 1"/>
          <p:cNvSpPr/>
          <p:nvPr/>
        </p:nvSpPr>
        <p:spPr>
          <a:xfrm>
            <a:off x="6998295" y="332656"/>
            <a:ext cx="1894185" cy="1894185"/>
          </a:xfrm>
          <a:prstGeom prst="ellipse">
            <a:avLst/>
          </a:prstGeom>
          <a:solidFill>
            <a:srgbClr val="00A7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7214319" y="532418"/>
            <a:ext cx="1512168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6600" dirty="0">
                <a:solidFill>
                  <a:schemeClr val="bg1"/>
                </a:solidFill>
                <a:latin typeface="Franklin Gothic Demi" pitchFamily="34" charset="0"/>
              </a:rPr>
              <a:t>7</a:t>
            </a:r>
            <a:r>
              <a:rPr lang="pl-PL" sz="3200" dirty="0">
                <a:solidFill>
                  <a:schemeClr val="bg1"/>
                </a:solidFill>
                <a:latin typeface="Franklin Gothic Demi" pitchFamily="34" charset="0"/>
              </a:rPr>
              <a:t> </a:t>
            </a:r>
          </a:p>
          <a:p>
            <a:pPr algn="ctr"/>
            <a:r>
              <a:rPr lang="pl-PL" sz="2000" dirty="0">
                <a:solidFill>
                  <a:schemeClr val="bg1"/>
                </a:solidFill>
                <a:latin typeface="Franklin Gothic Demi" pitchFamily="34" charset="0"/>
              </a:rPr>
              <a:t>maja</a:t>
            </a:r>
          </a:p>
        </p:txBody>
      </p:sp>
      <p:sp>
        <p:nvSpPr>
          <p:cNvPr id="11" name="pole tekstowe 10"/>
          <p:cNvSpPr txBox="1"/>
          <p:nvPr/>
        </p:nvSpPr>
        <p:spPr>
          <a:xfrm>
            <a:off x="7189304" y="4941168"/>
            <a:ext cx="1512168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6600" dirty="0" smtClean="0">
                <a:solidFill>
                  <a:schemeClr val="bg1"/>
                </a:solidFill>
                <a:latin typeface="Franklin Gothic Demi" pitchFamily="34" charset="0"/>
              </a:rPr>
              <a:t>11</a:t>
            </a:r>
            <a:r>
              <a:rPr lang="pl-PL" sz="3200" dirty="0" smtClean="0">
                <a:solidFill>
                  <a:schemeClr val="bg1"/>
                </a:solidFill>
                <a:latin typeface="Franklin Gothic Demi" pitchFamily="34" charset="0"/>
              </a:rPr>
              <a:t> </a:t>
            </a:r>
            <a:endParaRPr lang="pl-PL" sz="3200" dirty="0">
              <a:solidFill>
                <a:schemeClr val="bg1"/>
              </a:solidFill>
              <a:latin typeface="Franklin Gothic Demi" pitchFamily="34" charset="0"/>
            </a:endParaRPr>
          </a:p>
          <a:p>
            <a:pPr algn="ctr"/>
            <a:r>
              <a:rPr lang="pl-PL" sz="2000" dirty="0" smtClean="0">
                <a:solidFill>
                  <a:schemeClr val="bg1"/>
                </a:solidFill>
                <a:latin typeface="Franklin Gothic Demi" pitchFamily="34" charset="0"/>
              </a:rPr>
              <a:t>Państw UE</a:t>
            </a:r>
            <a:endParaRPr lang="pl-PL" sz="2000" dirty="0">
              <a:solidFill>
                <a:schemeClr val="bg1"/>
              </a:solidFill>
              <a:latin typeface="Franklin Gothic Demi" pitchFamily="34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323528" y="5368567"/>
            <a:ext cx="612068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rgbClr val="009288"/>
                </a:solidFill>
                <a:latin typeface="Franklin Gothic Demi" pitchFamily="34" charset="0"/>
              </a:rPr>
              <a:t>Konkurs internetowy: </a:t>
            </a:r>
          </a:p>
          <a:p>
            <a:r>
              <a:rPr lang="pl-PL" sz="2800" dirty="0">
                <a:solidFill>
                  <a:srgbClr val="009288"/>
                </a:solidFill>
                <a:latin typeface="Franklin Gothic Demi" pitchFamily="34" charset="0"/>
              </a:rPr>
              <a:t>Moja historia e-partycypacji </a:t>
            </a:r>
            <a:r>
              <a:rPr lang="pl-PL" sz="2800" dirty="0" smtClean="0">
                <a:solidFill>
                  <a:srgbClr val="009288"/>
                </a:solidFill>
                <a:latin typeface="Franklin Gothic Demi" pitchFamily="34" charset="0"/>
              </a:rPr>
              <a:t/>
            </a:r>
            <a:br>
              <a:rPr lang="pl-PL" sz="2800" dirty="0" smtClean="0">
                <a:solidFill>
                  <a:srgbClr val="009288"/>
                </a:solidFill>
                <a:latin typeface="Franklin Gothic Demi" pitchFamily="34" charset="0"/>
              </a:rPr>
            </a:br>
            <a:r>
              <a:rPr lang="pl-PL" sz="2800" dirty="0" smtClean="0">
                <a:solidFill>
                  <a:srgbClr val="009288"/>
                </a:solidFill>
                <a:latin typeface="Franklin Gothic Demi" pitchFamily="34" charset="0"/>
              </a:rPr>
              <a:t>maj-czerwiec </a:t>
            </a:r>
            <a:r>
              <a:rPr lang="pl-PL" sz="2800" dirty="0">
                <a:solidFill>
                  <a:srgbClr val="009288"/>
                </a:solidFill>
                <a:latin typeface="Franklin Gothic Demi" pitchFamily="34" charset="0"/>
              </a:rPr>
              <a:t>2015 </a:t>
            </a:r>
          </a:p>
          <a:p>
            <a:pPr algn="just"/>
            <a:endParaRPr lang="pl-PL" altLang="pl-PL" sz="1400" b="1" dirty="0">
              <a:solidFill>
                <a:srgbClr val="00B050"/>
              </a:solidFill>
              <a:latin typeface="Franklin Gothic Demi" pitchFamily="34" charset="0"/>
            </a:endParaRPr>
          </a:p>
          <a:p>
            <a:endParaRPr lang="pl-PL" sz="1400" dirty="0">
              <a:solidFill>
                <a:srgbClr val="00B050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6321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D1DB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49155" name="Tytuł 1"/>
          <p:cNvSpPr>
            <a:spLocks noGrp="1"/>
          </p:cNvSpPr>
          <p:nvPr>
            <p:ph type="ctrTitle"/>
          </p:nvPr>
        </p:nvSpPr>
        <p:spPr>
          <a:xfrm>
            <a:off x="615950" y="981075"/>
            <a:ext cx="7912100" cy="3054350"/>
          </a:xfrm>
        </p:spPr>
        <p:txBody>
          <a:bodyPr/>
          <a:lstStyle/>
          <a:p>
            <a:pPr eaLnBrk="1" hangingPunct="1"/>
            <a:r>
              <a:rPr lang="pl-PL" altLang="pl-PL" sz="6000" dirty="0" smtClean="0">
                <a:solidFill>
                  <a:schemeClr val="bg1"/>
                </a:solidFill>
              </a:rPr>
              <a:t>Problemy i potrzeby </a:t>
            </a:r>
            <a:r>
              <a:rPr lang="pl-PL" altLang="pl-PL" sz="6000" dirty="0">
                <a:solidFill>
                  <a:schemeClr val="bg1"/>
                </a:solidFill>
              </a:rPr>
              <a:t>młodych ludzi w naszej społeczności </a:t>
            </a:r>
            <a:endParaRPr lang="pl-PL" altLang="pl-PL" sz="3200" dirty="0" smtClean="0">
              <a:solidFill>
                <a:schemeClr val="bg1"/>
              </a:solidFill>
            </a:endParaRPr>
          </a:p>
        </p:txBody>
      </p:sp>
      <p:sp>
        <p:nvSpPr>
          <p:cNvPr id="5" name="Dowolny kształt 4"/>
          <p:cNvSpPr/>
          <p:nvPr/>
        </p:nvSpPr>
        <p:spPr>
          <a:xfrm>
            <a:off x="-22225" y="5273675"/>
            <a:ext cx="9177338" cy="1595438"/>
          </a:xfrm>
          <a:custGeom>
            <a:avLst/>
            <a:gdLst>
              <a:gd name="connsiteX0" fmla="*/ 10885 w 9176657"/>
              <a:gd name="connsiteY0" fmla="*/ 3189515 h 3189515"/>
              <a:gd name="connsiteX1" fmla="*/ 9165771 w 9176657"/>
              <a:gd name="connsiteY1" fmla="*/ 3178629 h 3189515"/>
              <a:gd name="connsiteX2" fmla="*/ 9176657 w 9176657"/>
              <a:gd name="connsiteY2" fmla="*/ 0 h 3189515"/>
              <a:gd name="connsiteX3" fmla="*/ 0 w 9176657"/>
              <a:gd name="connsiteY3" fmla="*/ 772886 h 3189515"/>
              <a:gd name="connsiteX4" fmla="*/ 10885 w 9176657"/>
              <a:gd name="connsiteY4" fmla="*/ 3189515 h 3189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76657" h="3189515">
                <a:moveTo>
                  <a:pt x="10885" y="3189515"/>
                </a:moveTo>
                <a:lnTo>
                  <a:pt x="9165771" y="3178629"/>
                </a:lnTo>
                <a:cubicBezTo>
                  <a:pt x="9169400" y="2119086"/>
                  <a:pt x="9173028" y="1059543"/>
                  <a:pt x="9176657" y="0"/>
                </a:cubicBezTo>
                <a:lnTo>
                  <a:pt x="0" y="772886"/>
                </a:lnTo>
                <a:cubicBezTo>
                  <a:pt x="3628" y="1578429"/>
                  <a:pt x="7257" y="2383972"/>
                  <a:pt x="10885" y="3189515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pic>
        <p:nvPicPr>
          <p:cNvPr id="6" name="Symbol zastępczy zawartości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92280" y="5540759"/>
            <a:ext cx="1894171" cy="134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ymbol zastępczy zawartości 4"/>
          <p:cNvSpPr>
            <a:spLocks noGrp="1"/>
          </p:cNvSpPr>
          <p:nvPr>
            <p:ph idx="1"/>
          </p:nvPr>
        </p:nvSpPr>
        <p:spPr>
          <a:xfrm>
            <a:off x="506413" y="1988840"/>
            <a:ext cx="8229600" cy="4525963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pl-PL" sz="2400" dirty="0">
                <a:solidFill>
                  <a:schemeClr val="bg1">
                    <a:lumMod val="50000"/>
                  </a:schemeClr>
                </a:solidFill>
              </a:rPr>
              <a:t>Napisz na kartce jeden najważniejszy </a:t>
            </a:r>
            <a:r>
              <a:rPr lang="pl-PL" sz="2400" dirty="0" smtClean="0">
                <a:solidFill>
                  <a:schemeClr val="bg1">
                    <a:lumMod val="50000"/>
                  </a:schemeClr>
                </a:solidFill>
              </a:rPr>
              <a:t>problem, </a:t>
            </a:r>
            <a:r>
              <a:rPr lang="pl-PL" sz="24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pl-PL" sz="24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pl-PL" sz="2400" dirty="0" smtClean="0">
                <a:solidFill>
                  <a:schemeClr val="bg1">
                    <a:lumMod val="50000"/>
                  </a:schemeClr>
                </a:solidFill>
              </a:rPr>
              <a:t>z </a:t>
            </a:r>
            <a:r>
              <a:rPr lang="pl-PL" sz="2400" dirty="0">
                <a:solidFill>
                  <a:schemeClr val="bg1">
                    <a:lumMod val="50000"/>
                  </a:schemeClr>
                </a:solidFill>
              </a:rPr>
              <a:t>jakim borykają się młodzi ludzie </a:t>
            </a:r>
            <a:r>
              <a:rPr lang="pl-PL" sz="2400" dirty="0" smtClean="0">
                <a:solidFill>
                  <a:schemeClr val="bg1">
                    <a:lumMod val="50000"/>
                  </a:schemeClr>
                </a:solidFill>
              </a:rPr>
              <a:t>w </a:t>
            </a:r>
            <a:r>
              <a:rPr lang="pl-PL" sz="2400" dirty="0">
                <a:solidFill>
                  <a:schemeClr val="bg1">
                    <a:lumMod val="50000"/>
                  </a:schemeClr>
                </a:solidFill>
              </a:rPr>
              <a:t>Waszej miejscowości.</a:t>
            </a:r>
          </a:p>
          <a:p>
            <a:pPr marL="514350" lvl="0" indent="-514350">
              <a:buFont typeface="+mj-lt"/>
              <a:buAutoNum type="arabicPeriod"/>
            </a:pPr>
            <a:r>
              <a:rPr lang="pl-PL" sz="2400" dirty="0">
                <a:solidFill>
                  <a:schemeClr val="bg1">
                    <a:lumMod val="50000"/>
                  </a:schemeClr>
                </a:solidFill>
              </a:rPr>
              <a:t>Odczytaj swoją propozycję. Wszystkie zostaną zapisane </a:t>
            </a:r>
            <a:r>
              <a:rPr lang="pl-PL" sz="24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pl-PL" sz="24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pl-PL" sz="2400" dirty="0" smtClean="0">
                <a:solidFill>
                  <a:schemeClr val="bg1">
                    <a:lumMod val="50000"/>
                  </a:schemeClr>
                </a:solidFill>
              </a:rPr>
              <a:t>na </a:t>
            </a:r>
            <a:r>
              <a:rPr lang="pl-PL" sz="2400" dirty="0">
                <a:solidFill>
                  <a:schemeClr val="bg1">
                    <a:lumMod val="50000"/>
                  </a:schemeClr>
                </a:solidFill>
              </a:rPr>
              <a:t>tablicy/</a:t>
            </a:r>
            <a:r>
              <a:rPr lang="pl-PL" sz="2400" dirty="0" err="1">
                <a:solidFill>
                  <a:schemeClr val="bg1">
                    <a:lumMod val="50000"/>
                  </a:schemeClr>
                </a:solidFill>
              </a:rPr>
              <a:t>flipcharcie</a:t>
            </a:r>
            <a:r>
              <a:rPr lang="pl-PL" sz="2400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pl-PL" sz="2400" dirty="0">
                <a:solidFill>
                  <a:schemeClr val="bg1">
                    <a:lumMod val="50000"/>
                  </a:schemeClr>
                </a:solidFill>
              </a:rPr>
              <a:t>Masz 2 głosy – zaznacz je przy wybranych problemach.</a:t>
            </a:r>
          </a:p>
          <a:p>
            <a:pPr marL="514350" lvl="0" indent="-514350">
              <a:buFont typeface="+mj-lt"/>
              <a:buAutoNum type="arabicPeriod"/>
            </a:pPr>
            <a:r>
              <a:rPr lang="pl-PL" sz="2400" dirty="0">
                <a:solidFill>
                  <a:srgbClr val="EC008C"/>
                </a:solidFill>
              </a:rPr>
              <a:t>Gratulacje! </a:t>
            </a:r>
            <a:r>
              <a:rPr lang="pl-PL" sz="2400" dirty="0">
                <a:solidFill>
                  <a:schemeClr val="bg1">
                    <a:lumMod val="50000"/>
                  </a:schemeClr>
                </a:solidFill>
              </a:rPr>
              <a:t>Stworzyliście </a:t>
            </a:r>
            <a:r>
              <a:rPr lang="pl-PL" sz="2400" dirty="0">
                <a:solidFill>
                  <a:srgbClr val="00A79D"/>
                </a:solidFill>
              </a:rPr>
              <a:t>ranking problemów młodych ludzi. </a:t>
            </a:r>
            <a:r>
              <a:rPr lang="pl-PL" sz="2400" dirty="0">
                <a:solidFill>
                  <a:schemeClr val="bg1">
                    <a:lumMod val="50000"/>
                  </a:schemeClr>
                </a:solidFill>
              </a:rPr>
              <a:t>Zobaczcie, który z nich jest najważniejszy.</a:t>
            </a:r>
            <a:endParaRPr lang="pl-PL" altLang="pl-PL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Dowolny kształt 9"/>
          <p:cNvSpPr/>
          <p:nvPr/>
        </p:nvSpPr>
        <p:spPr>
          <a:xfrm rot="10800000">
            <a:off x="-30163" y="0"/>
            <a:ext cx="9177338" cy="1341438"/>
          </a:xfrm>
          <a:custGeom>
            <a:avLst/>
            <a:gdLst>
              <a:gd name="connsiteX0" fmla="*/ 10885 w 9176657"/>
              <a:gd name="connsiteY0" fmla="*/ 3189515 h 3189515"/>
              <a:gd name="connsiteX1" fmla="*/ 9165771 w 9176657"/>
              <a:gd name="connsiteY1" fmla="*/ 3178629 h 3189515"/>
              <a:gd name="connsiteX2" fmla="*/ 9176657 w 9176657"/>
              <a:gd name="connsiteY2" fmla="*/ 0 h 3189515"/>
              <a:gd name="connsiteX3" fmla="*/ 0 w 9176657"/>
              <a:gd name="connsiteY3" fmla="*/ 772886 h 3189515"/>
              <a:gd name="connsiteX4" fmla="*/ 10885 w 9176657"/>
              <a:gd name="connsiteY4" fmla="*/ 3189515 h 3189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76657" h="3189515">
                <a:moveTo>
                  <a:pt x="10885" y="3189515"/>
                </a:moveTo>
                <a:lnTo>
                  <a:pt x="9165771" y="3178629"/>
                </a:lnTo>
                <a:cubicBezTo>
                  <a:pt x="9169400" y="2119086"/>
                  <a:pt x="9173028" y="1059543"/>
                  <a:pt x="9176657" y="0"/>
                </a:cubicBezTo>
                <a:lnTo>
                  <a:pt x="0" y="772886"/>
                </a:lnTo>
                <a:cubicBezTo>
                  <a:pt x="3628" y="1578429"/>
                  <a:pt x="7257" y="2383972"/>
                  <a:pt x="10885" y="3189515"/>
                </a:cubicBezTo>
                <a:close/>
              </a:path>
            </a:pathLst>
          </a:custGeom>
          <a:solidFill>
            <a:srgbClr val="D1DB24"/>
          </a:solidFill>
          <a:ln>
            <a:solidFill>
              <a:srgbClr val="D1DB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1" name="Tytuł 3"/>
          <p:cNvSpPr>
            <a:spLocks noGrp="1"/>
          </p:cNvSpPr>
          <p:nvPr>
            <p:ph type="title"/>
          </p:nvPr>
        </p:nvSpPr>
        <p:spPr>
          <a:xfrm>
            <a:off x="506413" y="333375"/>
            <a:ext cx="8229600" cy="647700"/>
          </a:xfrm>
        </p:spPr>
        <p:txBody>
          <a:bodyPr/>
          <a:lstStyle/>
          <a:p>
            <a:pPr algn="l" eaLnBrk="1" hangingPunct="1">
              <a:defRPr/>
            </a:pPr>
            <a:r>
              <a:rPr lang="pl-PL" altLang="pl-PL" sz="3200" b="1" dirty="0" smtClean="0">
                <a:solidFill>
                  <a:schemeClr val="bg1"/>
                </a:solidFill>
              </a:rPr>
              <a:t>Jakie są problemy młodych ludzi?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ciemniejszy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48DD4"/>
      </a:hlink>
      <a:folHlink>
        <a:srgbClr val="BFBFBF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9077</TotalTime>
  <Words>739</Words>
  <Application>Microsoft Office PowerPoint</Application>
  <PresentationFormat>Pokaz na ekranie (4:3)</PresentationFormat>
  <Paragraphs>239</Paragraphs>
  <Slides>38</Slides>
  <Notes>29</Notes>
  <HiddenSlides>0</HiddenSlides>
  <MMClips>6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38</vt:i4>
      </vt:variant>
    </vt:vector>
  </HeadingPairs>
  <TitlesOfParts>
    <vt:vector size="39" baseType="lpstr">
      <vt:lpstr>Motyw pakietu Office</vt:lpstr>
      <vt:lpstr>Prezentacja programu PowerPoint</vt:lpstr>
      <vt:lpstr>POWITANIE</vt:lpstr>
      <vt:lpstr>Dlaczego dobrze, że tu jestem?</vt:lpstr>
      <vt:lpstr>Prezentacja programu PowerPoint</vt:lpstr>
      <vt:lpstr>WPROWADZENIE</vt:lpstr>
      <vt:lpstr>Prezentacja programu PowerPoint</vt:lpstr>
      <vt:lpstr>Prezentacja programu PowerPoint</vt:lpstr>
      <vt:lpstr>Problemy i potrzeby młodych ludzi w naszej społeczności </vt:lpstr>
      <vt:lpstr>Jakie są problemy młodych ludzi?</vt:lpstr>
      <vt:lpstr>Jak UE próbuje rozwiązać ważne problemy?</vt:lpstr>
      <vt:lpstr>Jak UE próbuje rozwiązać ważne problemy? Bezrobocie.</vt:lpstr>
      <vt:lpstr>Jak UE próbuje rozwiązać ważne problemy? Bezrobocie.</vt:lpstr>
      <vt:lpstr>Jak UE próbuje rozwiązać ważne problemy? Bezrobocie.</vt:lpstr>
      <vt:lpstr>Jak UE próbuje rozwiązać ważne problemy? Bezrobocie.</vt:lpstr>
      <vt:lpstr>Jak UE próbuje rozwiązać ważne problemy? Bezrobocie.</vt:lpstr>
      <vt:lpstr>Jak UE próbuje rozwiązać ważne problemy? Bezrobocie.</vt:lpstr>
      <vt:lpstr>Jak UE próbuje rozwiązać ważne problemy? Bezrobocie.</vt:lpstr>
      <vt:lpstr>Jak UE próbuje rozwiązać ważne problemy? Edukacja i aktywność.</vt:lpstr>
      <vt:lpstr>Jak UE próbuje rozwiązać ważne problemy? Edukacja i aktywność.</vt:lpstr>
      <vt:lpstr>Jak UE próbuje rozwiązać ważne problemy? Edukacja i aktywność.</vt:lpstr>
      <vt:lpstr>Jak UE próbuje rozwiązać ważne problemy? Edukacja i aktywność.</vt:lpstr>
      <vt:lpstr>Prezentacja narzędzi e-Aktywności obywatelskiej</vt:lpstr>
      <vt:lpstr> Wykorzystanie wybranych narzędzi  e-Aktywności obywatelskiej </vt:lpstr>
      <vt:lpstr>Testujemy narzędzia e-Aktywności obywatelskiej</vt:lpstr>
      <vt:lpstr>Gr.1.  Złożenie petycji do Parlamentu Europejskiego</vt:lpstr>
      <vt:lpstr>Gr.2. Wiadomość do posła Parlamentu Europejskiego </vt:lpstr>
      <vt:lpstr>Gr.3. Konsultacje społeczne</vt:lpstr>
      <vt:lpstr>Gr.4. Rozmawiaj, Twój głos jest ważny.</vt:lpstr>
      <vt:lpstr>Gr.5. Poparcie petycji</vt:lpstr>
      <vt:lpstr>Gr.6. Zadaj pytanie - Eurodesk</vt:lpstr>
      <vt:lpstr>Gr.7. Zadaj pytanie – Portal Młodzieżowy</vt:lpstr>
      <vt:lpstr>Gr.8. Dialog usystematyzowany (zorganizowany)</vt:lpstr>
      <vt:lpstr>Prezentacja programu PowerPoint</vt:lpstr>
      <vt:lpstr>Informacja zwrotna  o narzędziach  e-Aktywności obywatelskiej </vt:lpstr>
      <vt:lpstr>Jakie są Wasze opinie o narzędziach  e-Aktywności Obywatelskiej?</vt:lpstr>
      <vt:lpstr>Jakie są Wasze opinie o narzędziach  e-Aktywności Obywatelskiej?</vt:lpstr>
      <vt:lpstr>Jakie są Wasze opinie o narzędziach  e-Aktywności Obywatelskiej?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Paulina</dc:creator>
  <cp:lastModifiedBy>Agnieszka Koszowska</cp:lastModifiedBy>
  <cp:revision>464</cp:revision>
  <dcterms:created xsi:type="dcterms:W3CDTF">2013-07-15T22:52:07Z</dcterms:created>
  <dcterms:modified xsi:type="dcterms:W3CDTF">2015-04-22T08:23:18Z</dcterms:modified>
</cp:coreProperties>
</file>