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373" r:id="rId2"/>
    <p:sldId id="504" r:id="rId3"/>
    <p:sldId id="505" r:id="rId4"/>
    <p:sldId id="524" r:id="rId5"/>
    <p:sldId id="523" r:id="rId6"/>
    <p:sldId id="525" r:id="rId7"/>
    <p:sldId id="527" r:id="rId8"/>
    <p:sldId id="528" r:id="rId9"/>
    <p:sldId id="526" r:id="rId10"/>
    <p:sldId id="529" r:id="rId11"/>
    <p:sldId id="530" r:id="rId12"/>
    <p:sldId id="531" r:id="rId13"/>
    <p:sldId id="532" r:id="rId14"/>
    <p:sldId id="533" r:id="rId15"/>
    <p:sldId id="534" r:id="rId16"/>
    <p:sldId id="536" r:id="rId17"/>
    <p:sldId id="537" r:id="rId18"/>
    <p:sldId id="539" r:id="rId19"/>
    <p:sldId id="540" r:id="rId20"/>
    <p:sldId id="541" r:id="rId2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E2F30B"/>
    <a:srgbClr val="07F751"/>
    <a:srgbClr val="F8A662"/>
    <a:srgbClr val="009288"/>
    <a:srgbClr val="F20CD1"/>
    <a:srgbClr val="FF9900"/>
    <a:srgbClr val="8ADF5F"/>
    <a:srgbClr val="00A79D"/>
    <a:srgbClr val="D1D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ABFCF23-3B69-468F-B69F-88F6DE6A72F2}" styleName="Styl pośredni 1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1474" autoAdjust="0"/>
  </p:normalViewPr>
  <p:slideViewPr>
    <p:cSldViewPr>
      <p:cViewPr>
        <p:scale>
          <a:sx n="67" d="100"/>
          <a:sy n="67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521CA9-78B1-4C0F-8190-A40AAE5C9965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D02985C-F27C-4047-BE7A-DC58B562F4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99D6B6-C345-466D-A765-BC3ED8080327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20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86F56-C490-47E0-AD1E-61553228FED3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7B437-BB9C-47CF-9EF7-4FAE964CA69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74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570A8-AED1-4200-9F11-E37D085C1E86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28FAB-5D11-459C-BFCB-B9D9930C89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431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B7D-B459-4D04-A7A3-852E7F4BC430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9DC3-A955-492C-B0CF-B44F2A9CC8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9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AD45-B642-43FD-B867-9739EF007ADA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006A-CE1D-4992-B9DE-73BA68AED6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37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1E33-682A-4A96-87A2-9786ECCC8F72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5F3E0-9A81-4476-80AE-6E78749F54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1547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6457-C652-4971-9497-DFF5A0F7E166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09F4E-49E4-491D-A858-B317000482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41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91E0-45E6-4968-AE6F-A91EB533FAA5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B033-FDC0-405E-AAF7-0DACEC41C7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256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89CE5-CB20-4C99-B11B-47FFA72BFC4E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F02E7-E85B-4BFA-BED2-1A6F788A4C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28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46F-08C1-4439-B280-65DC95A13A40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B5298-D506-43F3-9881-9A9FAC77D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00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92066-D0F8-4779-8EDF-6A5CA8FCAB84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853C-D147-4E30-B7A1-641F7675048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913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80032-C455-4AC0-A964-207F097BC31F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FD7B-35FC-418E-B02E-1512A5C917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48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BFCB0B-7585-4BE0-934F-1C07C3E684A6}" type="datetimeFigureOut">
              <a:rPr lang="pl-PL"/>
              <a:pPr>
                <a:defRPr/>
              </a:pPr>
              <a:t>2015-04-22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FB0AC-79FB-45FD-B648-214A3594D7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olny kształt 1"/>
          <p:cNvSpPr/>
          <p:nvPr/>
        </p:nvSpPr>
        <p:spPr>
          <a:xfrm>
            <a:off x="-67479" y="1253776"/>
            <a:ext cx="9177338" cy="3687391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052" name="Tytuł 1"/>
          <p:cNvSpPr txBox="1">
            <a:spLocks/>
          </p:cNvSpPr>
          <p:nvPr/>
        </p:nvSpPr>
        <p:spPr bwMode="auto">
          <a:xfrm>
            <a:off x="35496" y="2492896"/>
            <a:ext cx="910850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4400" dirty="0" smtClean="0">
                <a:solidFill>
                  <a:schemeClr val="bg1"/>
                </a:solidFill>
                <a:latin typeface="Franklin Gothic Demi" pitchFamily="34" charset="0"/>
              </a:rPr>
              <a:t>Europejski Dzień </a:t>
            </a:r>
            <a:br>
              <a:rPr lang="pl-PL" altLang="pl-PL" sz="4400" dirty="0" smtClean="0">
                <a:solidFill>
                  <a:schemeClr val="bg1"/>
                </a:solidFill>
                <a:latin typeface="Franklin Gothic Demi" pitchFamily="34" charset="0"/>
              </a:rPr>
            </a:br>
            <a:r>
              <a:rPr lang="pl-PL" altLang="pl-PL" sz="4400" dirty="0" smtClean="0">
                <a:solidFill>
                  <a:schemeClr val="bg1"/>
                </a:solidFill>
                <a:latin typeface="Franklin Gothic Demi" pitchFamily="34" charset="0"/>
              </a:rPr>
              <a:t>e-Aktywności Obywatelskiej</a:t>
            </a:r>
            <a:endParaRPr lang="pl-PL" altLang="pl-PL" sz="44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05425875" y="112418813"/>
            <a:ext cx="9577388" cy="1089025"/>
            <a:chOff x="105425662" y="112419245"/>
            <a:chExt cx="9577951" cy="1088365"/>
          </a:xfrm>
        </p:grpSpPr>
        <p:pic>
          <p:nvPicPr>
            <p:cNvPr id="205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5662" y="112961055"/>
              <a:ext cx="1487844" cy="546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72332" y="112992901"/>
              <a:ext cx="1725500" cy="447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27492" y="113031894"/>
              <a:ext cx="1614153" cy="405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8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18598" y="112948521"/>
              <a:ext cx="1456932" cy="485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2059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024279" y="112959291"/>
              <a:ext cx="1652071" cy="547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2060" name="Text Box 11"/>
            <p:cNvSpPr txBox="1">
              <a:spLocks noChangeArrowheads="1"/>
            </p:cNvSpPr>
            <p:nvPr/>
          </p:nvSpPr>
          <p:spPr bwMode="auto">
            <a:xfrm>
              <a:off x="105987273" y="112435574"/>
              <a:ext cx="1947553" cy="510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latin typeface="Calibri" pitchFamily="34" charset="0"/>
              </a:endParaRPr>
            </a:p>
          </p:txBody>
        </p:sp>
        <p:sp>
          <p:nvSpPr>
            <p:cNvPr id="2061" name="Text Box 12"/>
            <p:cNvSpPr txBox="1">
              <a:spLocks noChangeArrowheads="1"/>
            </p:cNvSpPr>
            <p:nvPr/>
          </p:nvSpPr>
          <p:spPr bwMode="auto">
            <a:xfrm>
              <a:off x="106315329" y="112419245"/>
              <a:ext cx="1947553" cy="510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solidFill>
                    <a:srgbClr val="000000"/>
                  </a:solidFill>
                  <a:latin typeface="Calibri" pitchFamily="34" charset="0"/>
                </a:rPr>
                <a:t>Sponsorzy:</a:t>
              </a:r>
              <a:endParaRPr lang="pl-PL" altLang="pl-PL" sz="1800">
                <a:latin typeface="Calibri" pitchFamily="34" charset="0"/>
              </a:endParaRPr>
            </a:p>
          </p:txBody>
        </p:sp>
        <p:sp>
          <p:nvSpPr>
            <p:cNvPr id="2062" name="Text Box 13"/>
            <p:cNvSpPr txBox="1">
              <a:spLocks noChangeArrowheads="1"/>
            </p:cNvSpPr>
            <p:nvPr/>
          </p:nvSpPr>
          <p:spPr bwMode="auto">
            <a:xfrm>
              <a:off x="113056060" y="112438542"/>
              <a:ext cx="1947553" cy="510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solidFill>
                    <a:srgbClr val="000000"/>
                  </a:solidFill>
                  <a:latin typeface="Calibri" pitchFamily="34" charset="0"/>
                </a:rPr>
                <a:t>Realizator:</a:t>
              </a:r>
              <a:endParaRPr lang="pl-PL" altLang="pl-PL" sz="1800">
                <a:latin typeface="Calibri" pitchFamily="34" charset="0"/>
              </a:endParaRPr>
            </a:p>
          </p:txBody>
        </p:sp>
        <p:sp>
          <p:nvSpPr>
            <p:cNvPr id="2063" name="Text Box 14"/>
            <p:cNvSpPr txBox="1">
              <a:spLocks noChangeArrowheads="1"/>
            </p:cNvSpPr>
            <p:nvPr/>
          </p:nvSpPr>
          <p:spPr bwMode="auto">
            <a:xfrm>
              <a:off x="109845271" y="112445965"/>
              <a:ext cx="1947553" cy="5106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Franklin Gothic Book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Franklin Gothic Book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Franklin Gothic Book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Franklin Gothic Book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solidFill>
                    <a:srgbClr val="000000"/>
                  </a:solidFill>
                  <a:latin typeface="Calibri" pitchFamily="34" charset="0"/>
                </a:rPr>
                <a:t>Patroni:</a:t>
              </a:r>
              <a:endParaRPr lang="pl-PL" altLang="pl-PL" sz="1800">
                <a:latin typeface="Calibri" pitchFamily="34" charset="0"/>
              </a:endParaRPr>
            </a:p>
          </p:txBody>
        </p:sp>
      </p:grp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0"/>
            <a:ext cx="1894171" cy="1340767"/>
          </a:xfrm>
        </p:spPr>
      </p:pic>
      <p:sp>
        <p:nvSpPr>
          <p:cNvPr id="5" name="pole tekstowe 4"/>
          <p:cNvSpPr txBox="1"/>
          <p:nvPr/>
        </p:nvSpPr>
        <p:spPr>
          <a:xfrm>
            <a:off x="3845528" y="4411998"/>
            <a:ext cx="656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Przekaż swoją opinię Unii Europejskiej!</a:t>
            </a:r>
            <a:endParaRPr lang="pl-PL" sz="2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75273"/>
            <a:ext cx="1060703" cy="727474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878745" y="6420574"/>
            <a:ext cx="6755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tx2"/>
                </a:solidFill>
              </a:rPr>
              <a:t>Projekt dofinansowany w ramach programu Europa dla Obywateli Unii Europejskiej</a:t>
            </a:r>
            <a:endParaRPr lang="pl-PL" sz="1400" i="1" dirty="0">
              <a:solidFill>
                <a:schemeClr val="tx2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2" b="22683"/>
          <a:stretch/>
        </p:blipFill>
        <p:spPr>
          <a:xfrm>
            <a:off x="3628981" y="5119472"/>
            <a:ext cx="1186856" cy="73354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22" y="6286318"/>
            <a:ext cx="1768858" cy="452096"/>
          </a:xfrm>
          <a:prstGeom prst="rect">
            <a:avLst/>
          </a:prstGeom>
        </p:spPr>
      </p:pic>
      <p:pic>
        <p:nvPicPr>
          <p:cNvPr id="21" name="Obraz 20" descr="10 lat FCP magenta"/>
          <p:cNvPicPr/>
          <p:nvPr/>
        </p:nvPicPr>
        <p:blipFill>
          <a:blip r:embed="rId1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213" y="5228547"/>
            <a:ext cx="553720" cy="796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SOLVIT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506413" y="1412776"/>
            <a:ext cx="8530083" cy="1224136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Do czego służy?</a:t>
            </a:r>
          </a:p>
          <a:p>
            <a:pPr marL="0" indent="0" algn="just" eaLnBrk="1" hangingPunct="1">
              <a:buNone/>
            </a:pP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SOLVIT </a:t>
            </a:r>
            <a:r>
              <a:rPr lang="pl-PL" sz="2000" b="1" spc="300" dirty="0">
                <a:solidFill>
                  <a:srgbClr val="EC008C"/>
                </a:solidFill>
              </a:rPr>
              <a:t>przypomina urzędom, jakie prawa przysługują obywatelom </a:t>
            </a:r>
            <a:r>
              <a:rPr lang="pl-PL" sz="2000" b="1" spc="300" dirty="0" smtClean="0">
                <a:solidFill>
                  <a:srgbClr val="EC008C"/>
                </a:solidFill>
              </a:rPr>
              <a:t>UE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i wspólnie z administracją pomaga rozwiązać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problem.</a:t>
            </a:r>
          </a:p>
          <a:p>
            <a:pPr marL="0" indent="0" algn="just" eaLnBrk="1" hangingPunct="1">
              <a:buNone/>
            </a:pPr>
            <a:endParaRPr lang="pl-PL" alt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pl-PL" altLang="pl-PL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4751" y="2636912"/>
            <a:ext cx="4116457" cy="3528392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06413" y="27809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eaLnBrk="1" hangingPunct="1">
              <a:buNone/>
            </a:pPr>
            <a:r>
              <a:rPr lang="pl-PL" altLang="pl-PL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SOLVIT może pomóc, gdy: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l-PL" altLang="pl-PL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urząd państwowy w innym kraju UE </a:t>
            </a:r>
            <a:r>
              <a:rPr lang="pl-PL" altLang="pl-PL" sz="20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nie przestrzega praw </a:t>
            </a:r>
            <a:r>
              <a:rPr lang="pl-PL" altLang="pl-PL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przysługujących osobom lub firmom na mocy przepisów UE</a:t>
            </a:r>
          </a:p>
          <a:p>
            <a:pPr marL="342900" indent="-342900" algn="just" eaLnBrk="1" hangingPunct="1">
              <a:buFont typeface="Arial" panose="020B0604020202020204" pitchFamily="34" charset="0"/>
              <a:buChar char="•"/>
            </a:pPr>
            <a:r>
              <a:rPr lang="pl-PL" altLang="pl-PL" sz="2000" b="1" dirty="0">
                <a:solidFill>
                  <a:srgbClr val="7030A0"/>
                </a:solidFill>
                <a:latin typeface="Franklin Gothic Book" panose="020B0503020102020204" pitchFamily="34" charset="0"/>
              </a:rPr>
              <a:t>sprawa nie trafiła jeszcze do sądu </a:t>
            </a:r>
            <a:r>
              <a:rPr lang="pl-PL" altLang="pl-PL" sz="20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(choć może pomóc, jeśli złożono wniosek w sprawie administracyjnego postępowania odwoławczego).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5077455" y="61857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http://ec.europa.eu/solvit/how-solvit-works/index_pl.htm</a:t>
            </a:r>
          </a:p>
        </p:txBody>
      </p:sp>
    </p:spTree>
    <p:extLst>
      <p:ext uri="{BB962C8B-B14F-4D97-AF65-F5344CB8AC3E}">
        <p14:creationId xmlns:p14="http://schemas.microsoft.com/office/powerpoint/2010/main" val="4245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Zorganizowany dialog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506413" y="1412776"/>
            <a:ext cx="8530083" cy="324036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Co to jest?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To możliwość wypowiedzenia się w określonych, ważnych sprawach dla obywateli UE.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Po co?</a:t>
            </a:r>
          </a:p>
          <a:p>
            <a:pPr marL="0" indent="0" algn="just" eaLnBrk="1" hangingPunct="1">
              <a:buNone/>
            </a:pP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Aby władze, osoby zarządzające UE, państwami, regionami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wiedziały,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co jest istotne dla obywateli, jakie są ich propozycje działań i rozwiązań, co myślą na określone tematy.</a:t>
            </a:r>
          </a:p>
          <a:p>
            <a:pPr marL="0" indent="0" algn="just" eaLnBrk="1" hangingPunct="1">
              <a:buNone/>
            </a:pPr>
            <a:endParaRPr lang="pl-PL" alt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pl-PL" altLang="pl-PL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5579165"/>
            <a:ext cx="91821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2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Zorganizowany dialog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95601" y="1221761"/>
            <a:ext cx="8928992" cy="1451886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Czego dotyczy?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  <a:t>Do końca czerwca 2015 wobec młodzieży dialog dotyczy: </a:t>
            </a:r>
            <a:b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200" b="1" dirty="0" smtClean="0">
                <a:solidFill>
                  <a:srgbClr val="FF0000"/>
                </a:solidFill>
              </a:rPr>
              <a:t>Wzmacniania </a:t>
            </a:r>
            <a:r>
              <a:rPr lang="pl-PL" sz="2200" b="1" dirty="0">
                <a:solidFill>
                  <a:srgbClr val="FF0000"/>
                </a:solidFill>
              </a:rPr>
              <a:t>pozycji młodych ludzi na rzecz uczestnictwa w życiu </a:t>
            </a:r>
            <a:r>
              <a:rPr lang="pl-PL" sz="2200" b="1" dirty="0" smtClean="0">
                <a:solidFill>
                  <a:srgbClr val="FF0000"/>
                </a:solidFill>
              </a:rPr>
              <a:t>politycznym</a:t>
            </a:r>
            <a:endParaRPr lang="pl-PL" sz="2200" b="1" dirty="0">
              <a:solidFill>
                <a:srgbClr val="FF00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 rot="21258905">
            <a:off x="251520" y="2864662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 należałoby zrobić, aby we wszystkich obszarach edukacji budować kulturę uczestnictwa w życiu politycznym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 rot="252182">
            <a:off x="-30163" y="4186517"/>
            <a:ext cx="4378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EC008C"/>
                </a:solidFill>
                <a:latin typeface="Courier New" panose="02070309020205020404" pitchFamily="49" charset="0"/>
                <a:ea typeface="Tahoma" panose="020B0604030504040204" pitchFamily="34" charset="0"/>
                <a:cs typeface="Courier New" panose="02070309020205020404" pitchFamily="49" charset="0"/>
              </a:rPr>
              <a:t>W jaki sposób można w pełni włączyć młodych ludzi i organizacje młodzieżowe w budowanie polityk publicznych razem z decydentami?</a:t>
            </a:r>
          </a:p>
        </p:txBody>
      </p:sp>
      <p:sp>
        <p:nvSpPr>
          <p:cNvPr id="4" name="Prostokąt 3"/>
          <p:cNvSpPr/>
          <p:nvPr/>
        </p:nvSpPr>
        <p:spPr>
          <a:xfrm>
            <a:off x="683568" y="5950729"/>
            <a:ext cx="69246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2">
                    <a:lumMod val="25000"/>
                  </a:schemeClr>
                </a:solidFill>
                <a:latin typeface="Tempus Sans ITC" panose="04020404030D07020202" pitchFamily="82" charset="0"/>
              </a:rPr>
              <a:t>Jak praca z młodzieżą może wzmocnić potencjał uczestnictwa młodych ludzi w życiu politycznym?</a:t>
            </a:r>
          </a:p>
        </p:txBody>
      </p:sp>
      <p:sp>
        <p:nvSpPr>
          <p:cNvPr id="6" name="Prostokąt 5"/>
          <p:cNvSpPr/>
          <p:nvPr/>
        </p:nvSpPr>
        <p:spPr>
          <a:xfrm>
            <a:off x="4554702" y="393506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>
                <a:solidFill>
                  <a:srgbClr val="7030A0"/>
                </a:solidFill>
                <a:latin typeface="Tw Cen MT Condensed" panose="020B0606020104020203" pitchFamily="34" charset="-18"/>
              </a:rPr>
              <a:t>Jak powinno się informować, wzmacniać i angażować młodych ludzi z różnych środowisk po to, aby brali udział w procesach politycznych i demokratycznych, i jak wykorzystać w tym celu nowe technologie i narzędzia?</a:t>
            </a:r>
          </a:p>
        </p:txBody>
      </p:sp>
      <p:sp>
        <p:nvSpPr>
          <p:cNvPr id="8" name="Prostokąt 7"/>
          <p:cNvSpPr/>
          <p:nvPr/>
        </p:nvSpPr>
        <p:spPr>
          <a:xfrm rot="234943">
            <a:off x="4067944" y="27738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 eaLnBrk="1" hangingPunct="1">
              <a:buNone/>
            </a:pPr>
            <a:r>
              <a:rPr lang="pl-PL" b="1" dirty="0">
                <a:solidFill>
                  <a:srgbClr val="92D050"/>
                </a:solidFill>
              </a:rPr>
              <a:t>Co należałoby zrobić, aby wzmocnić zaufanie i porozumienie między młodymi ludźmi a decydentami, tak aby obie strony mogły lepiej ze sobą współpracować ?</a:t>
            </a:r>
            <a:endParaRPr lang="pl-PL" altLang="pl-PL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Europejski portal młodzieżowy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82107" y="1700808"/>
            <a:ext cx="4476399" cy="3215351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Co to jest?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  <a:t>To portal skierowany do młodzieży </a:t>
            </a:r>
            <a: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  <a:t>z </a:t>
            </a:r>
            <a: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  <a:t>państw UE. Można na nim znaleźć wszelkie niezbędne informacje szczególnie interesujące młodych obywateli </a:t>
            </a:r>
            <a:r>
              <a:rPr lang="pl-PL" altLang="pl-PL" sz="2200" dirty="0" smtClean="0">
                <a:solidFill>
                  <a:schemeClr val="bg1">
                    <a:lumMod val="50000"/>
                  </a:schemeClr>
                </a:solidFill>
              </a:rPr>
              <a:t>UE.</a:t>
            </a:r>
            <a:endParaRPr lang="pl-PL" sz="2200" b="1" dirty="0">
              <a:solidFill>
                <a:srgbClr val="FF00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7" y="6193453"/>
            <a:ext cx="9123281" cy="66454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170" y="1221760"/>
            <a:ext cx="4225219" cy="50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Europejski portal młodzieżowy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288959" y="1628800"/>
            <a:ext cx="8508847" cy="3215351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Zadaj pytanie!</a:t>
            </a:r>
          </a:p>
          <a:p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Poprzez specjalny formularz możesz </a:t>
            </a:r>
            <a:r>
              <a:rPr lang="pl-PL" sz="2400" dirty="0" smtClean="0">
                <a:solidFill>
                  <a:srgbClr val="EC008C"/>
                </a:solidFill>
              </a:rPr>
              <a:t>zadać pytanie </a:t>
            </a:r>
            <a:r>
              <a:rPr lang="pl-PL" sz="2400" dirty="0">
                <a:solidFill>
                  <a:srgbClr val="EC008C"/>
                </a:solidFill>
              </a:rPr>
              <a:t>dotyczące tematów dostępnych w Europejskim Portalu Młodzieżowym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Pytania można przesyłać </a:t>
            </a:r>
            <a:r>
              <a:rPr lang="pl-PL" sz="2400" dirty="0">
                <a:solidFill>
                  <a:srgbClr val="EC008C"/>
                </a:solidFill>
              </a:rPr>
              <a:t>po angielsku lub w jednym z 26 innych </a:t>
            </a:r>
            <a:r>
              <a:rPr lang="pl-PL" sz="2400" dirty="0" smtClean="0">
                <a:solidFill>
                  <a:srgbClr val="EC008C"/>
                </a:solidFill>
              </a:rPr>
              <a:t>języków (w polskim)</a:t>
            </a:r>
          </a:p>
          <a:p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W ciągu </a:t>
            </a:r>
            <a:r>
              <a:rPr lang="pl-PL" sz="2400" dirty="0" smtClean="0">
                <a:solidFill>
                  <a:srgbClr val="EC008C"/>
                </a:solidFill>
              </a:rPr>
              <a:t>3 dni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powinieneś otrzymać odpowiedź 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57" y="6193453"/>
            <a:ext cx="9123281" cy="66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err="1" smtClean="0">
                <a:solidFill>
                  <a:schemeClr val="bg1"/>
                </a:solidFill>
              </a:rPr>
              <a:t>Eurodesk</a:t>
            </a:r>
            <a:endParaRPr lang="pl-PL" altLang="pl-PL" sz="3200" b="1" dirty="0" smtClean="0">
              <a:solidFill>
                <a:schemeClr val="bg1"/>
              </a:solidFill>
            </a:endParaRP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95601" y="1221760"/>
            <a:ext cx="8508847" cy="3215351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Co to jest?</a:t>
            </a:r>
          </a:p>
          <a:p>
            <a:pPr marL="0" indent="0" algn="just" eaLnBrk="1" hangingPunct="1">
              <a:buNone/>
            </a:pPr>
            <a:r>
              <a:rPr lang="pl-PL" b="1" dirty="0" smtClean="0">
                <a:solidFill>
                  <a:schemeClr val="bg1">
                    <a:lumMod val="50000"/>
                  </a:schemeClr>
                </a:solidFill>
              </a:rPr>
              <a:t>To program</a:t>
            </a:r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dla młodzieży, osób pracujących z młodzieżą i organizacji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młodzieżowych. Skupia organizacje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i instytucje pracujące z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młodzieżą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(prawie 100 z Polski)</a:t>
            </a:r>
          </a:p>
          <a:p>
            <a:pPr marL="0" indent="0" algn="just" eaLnBrk="1" hangingPunct="1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Ma swoje przedstawicielstwa w dużych i małych miejscowościach.</a:t>
            </a:r>
          </a:p>
          <a:p>
            <a:pPr marL="0" indent="0" algn="just" eaLnBrk="1" hangingPunct="1">
              <a:buNone/>
            </a:pP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Znajdziesz je na: http://www.eurodesk.pl/siec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endParaRPr lang="pl-PL" altLang="pl-PL" b="1" dirty="0" smtClean="0">
              <a:solidFill>
                <a:srgbClr val="00A79D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3" y="5603464"/>
            <a:ext cx="3405203" cy="1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err="1" smtClean="0">
                <a:solidFill>
                  <a:schemeClr val="bg1"/>
                </a:solidFill>
              </a:rPr>
              <a:t>Eurodesk</a:t>
            </a:r>
            <a:endParaRPr lang="pl-PL" altLang="pl-PL" sz="3200" b="1" dirty="0" smtClean="0">
              <a:solidFill>
                <a:schemeClr val="bg1"/>
              </a:solidFill>
            </a:endParaRP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95601" y="1221760"/>
            <a:ext cx="3279439" cy="3215351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Zadaj pytanie</a:t>
            </a:r>
          </a:p>
          <a:p>
            <a:pPr marL="0" indent="0" algn="just" eaLnBrk="1" hangingPunct="1">
              <a:buNone/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Przez specjalny formularz możesz zadać pytanie w każdej „europejskiej” sprawie, np.</a:t>
            </a:r>
            <a:r>
              <a:rPr lang="pl-PL" sz="2000" dirty="0"/>
              <a:t> </a:t>
            </a:r>
            <a:endParaRPr lang="pl-PL" sz="2000" dirty="0" smtClean="0"/>
          </a:p>
          <a:p>
            <a:pPr marL="0" indent="0" algn="just" eaLnBrk="1" hangingPunct="1">
              <a:buNone/>
            </a:pPr>
            <a:r>
              <a:rPr lang="pl-PL" sz="2000" b="1" spc="300" dirty="0" smtClean="0">
                <a:solidFill>
                  <a:srgbClr val="0070C0"/>
                </a:solidFill>
                <a:latin typeface="Agency FB" panose="020B0503020202020204" pitchFamily="34" charset="0"/>
              </a:rPr>
              <a:t>Dlaczego </a:t>
            </a:r>
            <a:r>
              <a:rPr lang="pl-PL" sz="2000" b="1" spc="300" dirty="0">
                <a:solidFill>
                  <a:srgbClr val="0070C0"/>
                </a:solidFill>
                <a:latin typeface="Agency FB" panose="020B0503020202020204" pitchFamily="34" charset="0"/>
              </a:rPr>
              <a:t>dzień Europy obchodzi się 9 maja? </a:t>
            </a:r>
            <a:endParaRPr lang="pl-PL" sz="2000" b="1" spc="300" dirty="0" smtClean="0">
              <a:solidFill>
                <a:srgbClr val="0070C0"/>
              </a:solidFill>
              <a:latin typeface="Agency FB" panose="020B0503020202020204" pitchFamily="34" charset="0"/>
            </a:endParaRPr>
          </a:p>
          <a:p>
            <a:pPr marL="0" indent="0" algn="just" eaLnBrk="1" hangingPunct="1">
              <a:buNone/>
            </a:pPr>
            <a:r>
              <a:rPr lang="pl-PL" sz="2000" dirty="0" smtClean="0">
                <a:solidFill>
                  <a:srgbClr val="FF99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yanmar Text" panose="020B0502040204020203" pitchFamily="34" charset="0"/>
              </a:rPr>
              <a:t>Jakie </a:t>
            </a:r>
            <a:r>
              <a:rPr lang="pl-PL" sz="2000" dirty="0">
                <a:solidFill>
                  <a:srgbClr val="FF9900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yanmar Text" panose="020B0502040204020203" pitchFamily="34" charset="0"/>
              </a:rPr>
              <a:t>są zasady występowania na ulicy w Wielkiej Brytanii? </a:t>
            </a:r>
            <a:endParaRPr lang="pl-PL" sz="2000" dirty="0" smtClean="0">
              <a:solidFill>
                <a:srgbClr val="FF9900"/>
              </a:solidFill>
              <a:latin typeface="Meiryo UI" panose="020B0604030504040204" pitchFamily="34" charset="-128"/>
              <a:ea typeface="Meiryo UI" panose="020B0604030504040204" pitchFamily="34" charset="-128"/>
              <a:cs typeface="Myanmar Text" panose="020B0502040204020203" pitchFamily="34" charset="0"/>
            </a:endParaRPr>
          </a:p>
          <a:p>
            <a:pPr marL="0" indent="0" algn="just" eaLnBrk="1" hangingPunct="1">
              <a:buNone/>
            </a:pPr>
            <a:r>
              <a:rPr lang="pl-PL" sz="2000" b="1" dirty="0" smtClean="0">
                <a:solidFill>
                  <a:srgbClr val="EC008C"/>
                </a:solidFill>
                <a:latin typeface="Bookman Old Style" panose="02050604050505020204" pitchFamily="18" charset="0"/>
              </a:rPr>
              <a:t>Gdzie </a:t>
            </a:r>
            <a:r>
              <a:rPr lang="pl-PL" sz="2000" b="1" dirty="0">
                <a:solidFill>
                  <a:srgbClr val="EC008C"/>
                </a:solidFill>
                <a:latin typeface="Bookman Old Style" panose="02050604050505020204" pitchFamily="18" charset="0"/>
              </a:rPr>
              <a:t>szukać kontaktu z młodymi Niemcami? </a:t>
            </a:r>
            <a:endParaRPr lang="pl-PL" altLang="pl-PL" sz="2000" b="1" dirty="0" smtClean="0">
              <a:solidFill>
                <a:srgbClr val="EC008C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63" y="5603464"/>
            <a:ext cx="3405203" cy="122909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243" y="1372024"/>
            <a:ext cx="536022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rgbClr val="F20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err="1" smtClean="0">
                <a:solidFill>
                  <a:schemeClr val="bg1"/>
                </a:solidFill>
              </a:rPr>
              <a:t>Your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 Voice (Twój Głos)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95601" y="1221760"/>
            <a:ext cx="8148807" cy="407944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Co to jest?</a:t>
            </a:r>
          </a:p>
          <a:p>
            <a:pPr marL="0" indent="0" algn="just" eaLnBrk="1" hangingPunct="1">
              <a:buNone/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To strona </a:t>
            </a:r>
            <a:r>
              <a:rPr lang="pl-PL" altLang="pl-PL" sz="2000" b="1" dirty="0">
                <a:solidFill>
                  <a:schemeClr val="bg1">
                    <a:lumMod val="50000"/>
                  </a:schemeClr>
                </a:solidFill>
              </a:rPr>
              <a:t>internetowa Komisji 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Europejskiej. Za jej pośrednictwem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każdy ma możliwość wzięcia udziału w konsultacjach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 (wyrazić swoje opinie na dany temat), </a:t>
            </a:r>
            <a:r>
              <a:rPr lang="pl-PL" altLang="pl-PL" sz="2000" b="1" dirty="0" smtClean="0">
                <a:solidFill>
                  <a:srgbClr val="FFC000"/>
                </a:solidFill>
              </a:rPr>
              <a:t>uczestniczyć w forach dyskusyjnych 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oraz </a:t>
            </a:r>
            <a:r>
              <a:rPr lang="pl-PL" altLang="pl-PL" sz="2000" b="1" dirty="0" smtClean="0">
                <a:solidFill>
                  <a:srgbClr val="7030A0"/>
                </a:solidFill>
              </a:rPr>
              <a:t>korzystać z innych narzędzi, które umożliwiają każdemu obywatelowi aktywny udział </a:t>
            </a:r>
            <a:r>
              <a:rPr lang="pl-PL" altLang="pl-PL" sz="2000" b="1" dirty="0" smtClean="0">
                <a:solidFill>
                  <a:srgbClr val="7030A0"/>
                </a:solidFill>
              </a:rPr>
              <a:t/>
            </a:r>
            <a:br>
              <a:rPr lang="pl-PL" altLang="pl-PL" sz="2000" b="1" dirty="0" smtClean="0">
                <a:solidFill>
                  <a:srgbClr val="7030A0"/>
                </a:solidFill>
              </a:rPr>
            </a:br>
            <a:r>
              <a:rPr lang="pl-PL" altLang="pl-PL" sz="2000" b="1" dirty="0" smtClean="0">
                <a:solidFill>
                  <a:srgbClr val="7030A0"/>
                </a:solidFill>
              </a:rPr>
              <a:t>w </a:t>
            </a:r>
            <a:r>
              <a:rPr lang="pl-PL" altLang="pl-PL" sz="2000" b="1" dirty="0" smtClean="0">
                <a:solidFill>
                  <a:srgbClr val="7030A0"/>
                </a:solidFill>
              </a:rPr>
              <a:t>kształtowaniu polityki i spraw europejskich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marL="0" indent="0" algn="just" eaLnBrk="1" hangingPunct="1">
              <a:buNone/>
            </a:pPr>
            <a:endParaRPr lang="pl-PL" alt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Strona </a:t>
            </a:r>
            <a:r>
              <a:rPr lang="pl-PL" altLang="pl-PL" sz="2000" b="1" dirty="0">
                <a:solidFill>
                  <a:schemeClr val="bg1">
                    <a:lumMod val="50000"/>
                  </a:schemeClr>
                </a:solidFill>
              </a:rPr>
              <a:t>ta dzieli się na trzy 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części:</a:t>
            </a:r>
            <a:endParaRPr lang="pl-PL" altLang="pl-PL" sz="20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r>
              <a:rPr lang="pl-PL" altLang="pl-PL" sz="2000" b="1" spc="300" dirty="0">
                <a:solidFill>
                  <a:srgbClr val="00B050"/>
                </a:solidFill>
                <a:latin typeface="Bookman Old Style" panose="02050604050505020204" pitchFamily="18" charset="0"/>
              </a:rPr>
              <a:t>Konsultacje: wyraź swoją opinię na temat polityki UE i miej wpływ na jej kształtowanie</a:t>
            </a:r>
          </a:p>
          <a:p>
            <a:pPr marL="0" indent="0" algn="just" eaLnBrk="1" hangingPunct="1">
              <a:buNone/>
            </a:pPr>
            <a:r>
              <a:rPr lang="pl-PL" altLang="pl-PL" sz="2000" b="1" spc="300" dirty="0">
                <a:solidFill>
                  <a:srgbClr val="F8A662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Dyskusje: weź udział w rozmowach na aktualne tematy i czatach z wysokiej rangi przedstawicielami UE</a:t>
            </a:r>
          </a:p>
          <a:p>
            <a:pPr marL="0" indent="0" algn="just" eaLnBrk="1" hangingPunct="1">
              <a:buNone/>
            </a:pPr>
            <a:r>
              <a:rPr lang="pl-PL" altLang="pl-PL" sz="2000" b="1" spc="300" dirty="0">
                <a:solidFill>
                  <a:srgbClr val="EC008C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Inne narzędzia: dowiedz się, jak w inny sposób wyrazić swoją opinię na temat kwestii dotyczących Europy</a:t>
            </a:r>
            <a:endParaRPr lang="pl-PL" altLang="pl-PL" sz="2000" b="1" spc="300" dirty="0" smtClean="0">
              <a:solidFill>
                <a:srgbClr val="EC008C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85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rgbClr val="E2F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Europejska inicjatywa obywatelska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217549" y="1508027"/>
            <a:ext cx="6132583" cy="407944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Co to jest?</a:t>
            </a:r>
          </a:p>
          <a:p>
            <a:pPr marL="0" indent="0" algn="just" eaLnBrk="1" hangingPunct="1">
              <a:buNone/>
            </a:pP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Umożliwia </a:t>
            </a:r>
            <a:r>
              <a:rPr lang="pl-PL" altLang="pl-PL" sz="2400" b="1" dirty="0">
                <a:solidFill>
                  <a:schemeClr val="bg1">
                    <a:lumMod val="50000"/>
                  </a:schemeClr>
                </a:solidFill>
              </a:rPr>
              <a:t>wezwanie Komisji Europejskiej do zaproponowania przepisów unijnych </a:t>
            </a: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w </a:t>
            </a:r>
            <a:r>
              <a:rPr lang="pl-PL" altLang="pl-PL" sz="2400" b="1" dirty="0">
                <a:solidFill>
                  <a:schemeClr val="bg1">
                    <a:lumMod val="50000"/>
                  </a:schemeClr>
                </a:solidFill>
              </a:rPr>
              <a:t>kwestiach, w których UE posiada kompetencje do stanowienia prawa. </a:t>
            </a:r>
            <a:endParaRPr lang="pl-PL" altLang="pl-P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None/>
            </a:pP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Inicjatywę </a:t>
            </a:r>
            <a:r>
              <a:rPr lang="pl-PL" altLang="pl-PL" sz="2400" b="1" dirty="0">
                <a:solidFill>
                  <a:schemeClr val="bg1">
                    <a:lumMod val="50000"/>
                  </a:schemeClr>
                </a:solidFill>
              </a:rPr>
              <a:t>obywatelską musi poprzeć co najmniej milion obywateli UE pochodzących </a:t>
            </a: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z </a:t>
            </a:r>
            <a:r>
              <a:rPr lang="pl-PL" altLang="pl-PL" sz="2400" b="1" dirty="0">
                <a:solidFill>
                  <a:schemeClr val="bg1">
                    <a:lumMod val="50000"/>
                  </a:schemeClr>
                </a:solidFill>
              </a:rPr>
              <a:t>przynajmniej 7 spośród 28 państw członkowskich</a:t>
            </a: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0" indent="0" algn="just" eaLnBrk="1" hangingPunct="1">
              <a:buNone/>
            </a:pP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Aby wystąpić z inicjatywą lub ją </a:t>
            </a: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poprzeć, </a:t>
            </a: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trzeba mieć przynajmniej 18 lat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132" y="1215862"/>
            <a:ext cx="2480417" cy="233188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987908" y="6093296"/>
            <a:ext cx="3156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http://ec.europa.eu/citizens-initiative/public/welcome</a:t>
            </a:r>
          </a:p>
        </p:txBody>
      </p:sp>
    </p:spTree>
    <p:extLst>
      <p:ext uri="{BB962C8B-B14F-4D97-AF65-F5344CB8AC3E}">
        <p14:creationId xmlns:p14="http://schemas.microsoft.com/office/powerpoint/2010/main" val="25751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rgbClr val="E2F3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Europejska inicjatywa obywatelska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95601" y="1221760"/>
            <a:ext cx="6132583" cy="983104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Inicjatywa umożliwia…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b="1" dirty="0" smtClean="0">
              <a:solidFill>
                <a:srgbClr val="00A79D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94431" y="2193869"/>
            <a:ext cx="5141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  <a:latin typeface="Bell MT" panose="02020503060305020303" pitchFamily="18" charset="0"/>
              </a:rPr>
              <a:t>Wezwać Komisję Europejską do ustanowienia nowego prawa</a:t>
            </a:r>
            <a:endParaRPr lang="pl-PL" sz="2400" dirty="0">
              <a:solidFill>
                <a:srgbClr val="FF0000"/>
              </a:solidFill>
              <a:latin typeface="Bell MT" panose="02020503060305020303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266958" y="4862743"/>
            <a:ext cx="5193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EC008C"/>
                </a:solidFill>
                <a:latin typeface="Bookman Old Style" panose="02050604050505020204" pitchFamily="18" charset="0"/>
              </a:rPr>
              <a:t>Wezwać Komisję Europejską do zmiany prawa</a:t>
            </a:r>
            <a:endParaRPr lang="pl-PL" sz="2800" dirty="0">
              <a:solidFill>
                <a:srgbClr val="EC008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04264" y="3178419"/>
            <a:ext cx="4183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70C0"/>
                </a:solidFill>
                <a:latin typeface="Bodoni MT" panose="02070603080606020203" pitchFamily="18" charset="0"/>
              </a:rPr>
              <a:t>Zainteresować obywateli UE określonym problemem</a:t>
            </a:r>
            <a:endParaRPr lang="pl-PL" sz="3200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65279" y="5901080"/>
            <a:ext cx="7351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300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Zmobilizować obywateli UE do zaangażowania się w ważne dla nich sprawy</a:t>
            </a:r>
            <a:endParaRPr lang="pl-PL" sz="2000" spc="3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305" y="1280933"/>
            <a:ext cx="2651845" cy="320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28575" y="-20638"/>
            <a:ext cx="9183688" cy="6858001"/>
          </a:xfrm>
          <a:prstGeom prst="rect">
            <a:avLst/>
          </a:prstGeom>
          <a:solidFill>
            <a:schemeClr val="accent5"/>
          </a:solidFill>
          <a:ln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5" name="Tytuł 1"/>
          <p:cNvSpPr>
            <a:spLocks noGrp="1"/>
          </p:cNvSpPr>
          <p:nvPr>
            <p:ph type="ctrTitle"/>
          </p:nvPr>
        </p:nvSpPr>
        <p:spPr>
          <a:xfrm>
            <a:off x="684213" y="1958975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z="6000" b="1" dirty="0" smtClean="0">
                <a:solidFill>
                  <a:schemeClr val="bg1"/>
                </a:solidFill>
              </a:rPr>
              <a:t>Prezentacja narzędzi e-Aktywności obywatelskiej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-22225" y="5273675"/>
            <a:ext cx="9177338" cy="1595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401010"/>
            <a:ext cx="1894171" cy="13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6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-28575" y="-20638"/>
            <a:ext cx="9183688" cy="6858001"/>
          </a:xfrm>
          <a:prstGeom prst="rect">
            <a:avLst/>
          </a:prstGeom>
          <a:solidFill>
            <a:schemeClr val="accent5"/>
          </a:solidFill>
          <a:ln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5" name="Tytuł 1"/>
          <p:cNvSpPr>
            <a:spLocks noGrp="1"/>
          </p:cNvSpPr>
          <p:nvPr>
            <p:ph type="ctrTitle"/>
          </p:nvPr>
        </p:nvSpPr>
        <p:spPr>
          <a:xfrm>
            <a:off x="684213" y="1958975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pl-PL" sz="6000" b="1" dirty="0" smtClean="0">
                <a:solidFill>
                  <a:schemeClr val="bg1"/>
                </a:solidFill>
              </a:rPr>
              <a:t>Koniec</a:t>
            </a:r>
          </a:p>
        </p:txBody>
      </p:sp>
      <p:sp>
        <p:nvSpPr>
          <p:cNvPr id="5" name="Dowolny kształt 4"/>
          <p:cNvSpPr/>
          <p:nvPr/>
        </p:nvSpPr>
        <p:spPr>
          <a:xfrm>
            <a:off x="-22225" y="5273675"/>
            <a:ext cx="9177338" cy="1595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0" y="5401010"/>
            <a:ext cx="1894171" cy="134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5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Petycja do Parlamentu Europejskiego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355725"/>
            <a:ext cx="8064500" cy="51831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Kto może?</a:t>
            </a:r>
          </a:p>
          <a:p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obywatel UE,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osoba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zamieszkała w jednym z państw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UE,</a:t>
            </a:r>
            <a:endParaRPr lang="pl-P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członek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stowarzyszenia, przedsiębiorstwa,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organizacji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z 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siedzibą w jednym z państw </a:t>
            </a:r>
            <a:r>
              <a:rPr lang="pl-PL" sz="2400" dirty="0" smtClean="0">
                <a:solidFill>
                  <a:schemeClr val="bg1">
                    <a:lumMod val="50000"/>
                  </a:schemeClr>
                </a:solidFill>
              </a:rPr>
              <a:t>UE.</a:t>
            </a:r>
            <a:endParaRPr lang="pl-PL" altLang="pl-PL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Co nam to daje?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>Możemy bezpośrednio poinformować Parlament Europejski o przypadkach łamania praw i niesprawiedliwego traktowania. Możemy to zrobić w formie skargi lub wniosku (prośby </a:t>
            </a: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>o </a:t>
            </a: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>podjęcie konkretnych działań).</a:t>
            </a:r>
          </a:p>
        </p:txBody>
      </p:sp>
    </p:spTree>
    <p:extLst>
      <p:ext uri="{BB962C8B-B14F-4D97-AF65-F5344CB8AC3E}">
        <p14:creationId xmlns:p14="http://schemas.microsoft.com/office/powerpoint/2010/main" val="34279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Petycja do Parlamentu Europejskiego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355725"/>
            <a:ext cx="8064500" cy="51831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Czego może dotyczyć?</a:t>
            </a:r>
          </a:p>
          <a:p>
            <a:pPr marL="0" indent="0">
              <a:buNone/>
            </a:pPr>
            <a:r>
              <a:rPr lang="pl-PL" sz="2000" b="1" dirty="0" smtClean="0">
                <a:solidFill>
                  <a:schemeClr val="bg1">
                    <a:lumMod val="50000"/>
                  </a:schemeClr>
                </a:solidFill>
              </a:rPr>
              <a:t>Temat petycji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musi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dotyczyć spraw leżących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w zakresie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zainteresowań lub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kompetencji Unii 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Europejskiej, np.</a:t>
            </a:r>
          </a:p>
          <a:p>
            <a:pPr lvl="1"/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raw obywateli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Unii Europejskiej</a:t>
            </a:r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endParaRPr lang="pl-PL" sz="20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ochrony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środowiska naturalnego,</a:t>
            </a:r>
          </a:p>
          <a:p>
            <a:pPr lvl="1"/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ochrony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konsumentów,</a:t>
            </a:r>
          </a:p>
          <a:p>
            <a:pPr lvl="1"/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swobodnego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przepływu osób, towarów i usług oraz rynku wewnętrznego,</a:t>
            </a:r>
          </a:p>
          <a:p>
            <a:pPr lvl="1"/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zatrudnienia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i polityki społecznej,</a:t>
            </a:r>
          </a:p>
          <a:p>
            <a:pPr lvl="1"/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wzajemnego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uznawania kwalifikacji zawodowych,</a:t>
            </a:r>
          </a:p>
          <a:p>
            <a:pPr lvl="1"/>
            <a:r>
              <a:rPr lang="pl-PL" sz="2000" dirty="0" smtClean="0">
                <a:solidFill>
                  <a:schemeClr val="bg1">
                    <a:lumMod val="50000"/>
                  </a:schemeClr>
                </a:solidFill>
              </a:rPr>
              <a:t>innych </a:t>
            </a:r>
            <a:r>
              <a:rPr lang="pl-PL" sz="2000" dirty="0">
                <a:solidFill>
                  <a:schemeClr val="bg1">
                    <a:lumMod val="50000"/>
                  </a:schemeClr>
                </a:solidFill>
              </a:rPr>
              <a:t>problemów związanych z wprowadzaniem w życie prawa UE.</a:t>
            </a:r>
            <a:endParaRPr lang="pl-PL" altLang="pl-PL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Font typeface="Arial" charset="0"/>
              <a:buNone/>
            </a:pPr>
            <a:endParaRPr lang="pl-PL" altLang="pl-PL" b="1" dirty="0" smtClean="0">
              <a:solidFill>
                <a:srgbClr val="00A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38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rgbClr val="00A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Petycja do Parlamentu Europejskiego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506413" y="1412776"/>
            <a:ext cx="8064500" cy="136815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Jak złożyć?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>Przez </a:t>
            </a: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>Internet</a:t>
            </a: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>, w jednym z języków urzędowych UE </a:t>
            </a:r>
            <a:b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altLang="pl-PL" sz="2400" dirty="0" smtClean="0">
                <a:solidFill>
                  <a:schemeClr val="bg1">
                    <a:lumMod val="50000"/>
                  </a:schemeClr>
                </a:solidFill>
              </a:rPr>
              <a:t>(np. polskim)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827584" y="2758335"/>
            <a:ext cx="8136904" cy="40010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just" eaLnBrk="1" hangingPunct="1">
              <a:buNone/>
            </a:pPr>
            <a:r>
              <a:rPr lang="pl-PL" b="1" dirty="0" smtClean="0"/>
              <a:t>Przykład</a:t>
            </a:r>
          </a:p>
          <a:p>
            <a:pPr marL="0" indent="0" algn="just" eaLnBrk="1" hangingPunct="1">
              <a:buNone/>
            </a:pPr>
            <a:r>
              <a:rPr lang="pl-PL" b="1" dirty="0" smtClean="0"/>
              <a:t>Petycja </a:t>
            </a:r>
            <a:r>
              <a:rPr lang="pl-PL" b="1" dirty="0"/>
              <a:t>0368/2013 , którą złożył Jacek </a:t>
            </a:r>
            <a:r>
              <a:rPr lang="pl-PL" b="1" dirty="0" err="1"/>
              <a:t>Jarmasz</a:t>
            </a:r>
            <a:r>
              <a:rPr lang="pl-PL" b="1" dirty="0"/>
              <a:t> (Polska) w sprawie miejsc pracy dla młodzieży w powiecie zgorzeleckim (Polska)</a:t>
            </a:r>
            <a:endParaRPr lang="pl-PL" b="1" dirty="0" smtClean="0"/>
          </a:p>
          <a:p>
            <a:pPr marL="0" indent="0" algn="just" eaLnBrk="1" hangingPunct="1">
              <a:buNone/>
            </a:pPr>
            <a:r>
              <a:rPr lang="pl-PL" sz="2000" i="1" dirty="0" smtClean="0"/>
              <a:t>Składający </a:t>
            </a:r>
            <a:r>
              <a:rPr lang="pl-PL" sz="2000" i="1" dirty="0"/>
              <a:t>petycję, jako młoda osoba, jest bardzo zaniepokojony brakiem perspektyw legalnej pracy dla młodzieży w wieku 16-19 lat w powiecie zgorzeleckim (zachodnia Polska). Pisząc w imieniu lokalnego stowarzyszenia, składający petycję informuje, że on oraz jego przyjaciele byliby zainteresowani podjęciem nawet pracy dorywczej w celu zdobycia doświadczenia zawodowego oraz zarobienia pieniędzy. Uważa, że umożliwiłoby to lepszy dostęp do działań kulturalnych oraz lepszą integrację na mobilnym rynku pracy. Składający petycję </a:t>
            </a:r>
            <a:r>
              <a:rPr lang="pl-PL" sz="2000" i="1" u="heavy" dirty="0">
                <a:solidFill>
                  <a:srgbClr val="00B050"/>
                </a:solidFill>
                <a:uFill>
                  <a:solidFill>
                    <a:srgbClr val="FFC000"/>
                  </a:solidFill>
                </a:uFill>
              </a:rPr>
              <a:t>wzywa Parlament do zmobilizowania stosownych instrumentów gospodarczych i prawnych, które pomogłyby miejscowym przedsiębiorcom w zatrudnianiu młodych ludzi</a:t>
            </a:r>
            <a:r>
              <a:rPr lang="pl-PL" sz="2000" i="1" dirty="0"/>
              <a:t>.</a:t>
            </a:r>
            <a:endParaRPr lang="pl-PL" altLang="pl-PL" sz="2000" b="1" i="1" dirty="0">
              <a:solidFill>
                <a:srgbClr val="00A7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Portale </a:t>
            </a:r>
            <a:r>
              <a:rPr lang="pl-PL" altLang="pl-PL" sz="3200" b="1" dirty="0" err="1" smtClean="0">
                <a:solidFill>
                  <a:schemeClr val="bg1"/>
                </a:solidFill>
              </a:rPr>
              <a:t>społecznościowe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 – FB i Twitter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0" y="1341439"/>
            <a:ext cx="2388180" cy="46085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9288"/>
                </a:solidFill>
              </a:rPr>
              <a:t>Jak znaleźć?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Zdecydowana większość posłów do Parlamentu Europejskiego </a:t>
            </a:r>
            <a:r>
              <a:rPr lang="pl-PL" altLang="pl-PL" sz="2000" b="1" dirty="0" smtClean="0">
                <a:solidFill>
                  <a:srgbClr val="7030A0"/>
                </a:solidFill>
              </a:rPr>
              <a:t>posiada konta na portalach </a:t>
            </a:r>
            <a:r>
              <a:rPr lang="pl-PL" altLang="pl-PL" sz="2000" b="1" dirty="0" err="1" smtClean="0">
                <a:solidFill>
                  <a:srgbClr val="7030A0"/>
                </a:solidFill>
              </a:rPr>
              <a:t>społecznościowych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. Najszybciej można znaleźć je na stronie PE.</a:t>
            </a:r>
          </a:p>
          <a:p>
            <a:pPr marL="0" indent="0" algn="just" eaLnBrk="1" hangingPunct="1">
              <a:buNone/>
            </a:pPr>
            <a:r>
              <a:rPr lang="pl-PL" altLang="pl-PL" sz="2400" b="1" dirty="0">
                <a:solidFill>
                  <a:srgbClr val="C00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http://www.europarl.europa.eu/portal/pl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064" y="1314451"/>
            <a:ext cx="6246232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7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Portale </a:t>
            </a:r>
            <a:r>
              <a:rPr lang="pl-PL" altLang="pl-PL" sz="3200" b="1" dirty="0" err="1" smtClean="0">
                <a:solidFill>
                  <a:schemeClr val="bg1"/>
                </a:solidFill>
              </a:rPr>
              <a:t>społecznościowe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 – FB i Twitter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0" y="1341439"/>
            <a:ext cx="2388180" cy="46085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9288"/>
                </a:solidFill>
              </a:rPr>
              <a:t>Jak znaleźć?</a:t>
            </a:r>
          </a:p>
          <a:p>
            <a:pPr marL="0" indent="0" algn="just" eaLnBrk="1" hangingPunct="1">
              <a:buNone/>
            </a:pP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Po </a:t>
            </a:r>
            <a:r>
              <a:rPr lang="pl-PL" altLang="pl-PL" sz="2400" b="1" dirty="0">
                <a:solidFill>
                  <a:schemeClr val="bg1">
                    <a:lumMod val="50000"/>
                  </a:schemeClr>
                </a:solidFill>
              </a:rPr>
              <a:t>wyborze konkretnego posła zostaną przedstawione dokładne informacje, w jaki sposób można się z nim skontaktować oraz opis jego aktywności w PE.</a:t>
            </a:r>
          </a:p>
        </p:txBody>
      </p:sp>
      <p:pic>
        <p:nvPicPr>
          <p:cNvPr id="6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0" y="1282799"/>
            <a:ext cx="5943600" cy="552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2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Portale </a:t>
            </a:r>
            <a:r>
              <a:rPr lang="pl-PL" altLang="pl-PL" sz="3200" b="1" dirty="0" err="1" smtClean="0">
                <a:solidFill>
                  <a:schemeClr val="bg1"/>
                </a:solidFill>
              </a:rPr>
              <a:t>społecznościowe</a:t>
            </a:r>
            <a:r>
              <a:rPr lang="pl-PL" altLang="pl-PL" sz="3200" b="1" dirty="0" smtClean="0">
                <a:solidFill>
                  <a:schemeClr val="bg1"/>
                </a:solidFill>
              </a:rPr>
              <a:t> – FB i Twitter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0" y="1341439"/>
            <a:ext cx="8892480" cy="93543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9288"/>
                </a:solidFill>
              </a:rPr>
              <a:t>Do czego mogę wykorzystać ten kontakt?</a:t>
            </a:r>
          </a:p>
          <a:p>
            <a:pPr marL="0" indent="0" algn="just" eaLnBrk="1" hangingPunct="1">
              <a:buFont typeface="Arial" charset="0"/>
              <a:buNone/>
            </a:pPr>
            <a:endParaRPr lang="pl-PL" altLang="pl-PL" b="1" dirty="0" smtClean="0">
              <a:solidFill>
                <a:srgbClr val="009288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 rot="21396480">
            <a:off x="265292" y="5351623"/>
            <a:ext cx="4172412" cy="103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pc="300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Poinformować o problemach ludzi z mojej miejscowości</a:t>
            </a:r>
            <a:endParaRPr lang="pl-PL" sz="2000" spc="300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 rot="21370157">
            <a:off x="4381691" y="2468050"/>
            <a:ext cx="4505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EC008C"/>
                </a:solidFill>
                <a:latin typeface="Bookman Old Style" panose="02050604050505020204" pitchFamily="18" charset="0"/>
              </a:rPr>
              <a:t>Zaproponować </a:t>
            </a:r>
            <a:r>
              <a:rPr lang="pl-PL" sz="2400" b="1" dirty="0" smtClean="0">
                <a:solidFill>
                  <a:srgbClr val="EC008C"/>
                </a:solidFill>
                <a:latin typeface="Bookman Old Style" panose="02050604050505020204" pitchFamily="18" charset="0"/>
              </a:rPr>
              <a:t>działania, </a:t>
            </a:r>
            <a:r>
              <a:rPr lang="pl-PL" sz="2400" b="1" dirty="0" smtClean="0">
                <a:solidFill>
                  <a:srgbClr val="EC008C"/>
                </a:solidFill>
                <a:latin typeface="Bookman Old Style" panose="02050604050505020204" pitchFamily="18" charset="0"/>
              </a:rPr>
              <a:t>jakie można podjąć w PE aby rozwiązać problemy mojej miejscowości</a:t>
            </a:r>
            <a:endParaRPr lang="pl-PL" sz="2400" b="1" dirty="0">
              <a:solidFill>
                <a:srgbClr val="EC008C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 rot="271272">
            <a:off x="6103694" y="4820401"/>
            <a:ext cx="3004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Zapytać,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na jakim etapie są prace PE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w </a:t>
            </a:r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</a:rPr>
              <a:t>interesującej mnie sprawie</a:t>
            </a:r>
            <a:endParaRPr lang="pl-PL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 rot="219619">
            <a:off x="221065" y="2281017"/>
            <a:ext cx="4423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spc="300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Sprawdzić, </a:t>
            </a:r>
            <a:r>
              <a:rPr lang="pl-PL" sz="2400" b="1" spc="300" dirty="0" smtClean="0">
                <a:solidFill>
                  <a:srgbClr val="FFC00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czy poseł wywiązuje się ze swoich obietnic wyborczych</a:t>
            </a:r>
            <a:endParaRPr lang="pl-PL" sz="2400" b="1" spc="300" dirty="0">
              <a:solidFill>
                <a:srgbClr val="FFC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291485" y="4210214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70C0"/>
                </a:solidFill>
              </a:rPr>
              <a:t>Dowiedzieć </a:t>
            </a:r>
            <a:r>
              <a:rPr lang="pl-PL" sz="2800" dirty="0" smtClean="0">
                <a:solidFill>
                  <a:srgbClr val="0070C0"/>
                </a:solidFill>
              </a:rPr>
              <a:t>się, </a:t>
            </a:r>
            <a:r>
              <a:rPr lang="pl-PL" sz="2800" dirty="0" smtClean="0">
                <a:solidFill>
                  <a:srgbClr val="0070C0"/>
                </a:solidFill>
              </a:rPr>
              <a:t>na jakich sprawach koncentruje się poseł </a:t>
            </a:r>
            <a:endParaRPr lang="pl-PL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4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/>
          <p:nvPr/>
        </p:nvSpPr>
        <p:spPr>
          <a:xfrm rot="10800000">
            <a:off x="-30163" y="0"/>
            <a:ext cx="9177338" cy="1341438"/>
          </a:xfrm>
          <a:custGeom>
            <a:avLst/>
            <a:gdLst>
              <a:gd name="connsiteX0" fmla="*/ 10885 w 9176657"/>
              <a:gd name="connsiteY0" fmla="*/ 3189515 h 3189515"/>
              <a:gd name="connsiteX1" fmla="*/ 9165771 w 9176657"/>
              <a:gd name="connsiteY1" fmla="*/ 3178629 h 3189515"/>
              <a:gd name="connsiteX2" fmla="*/ 9176657 w 9176657"/>
              <a:gd name="connsiteY2" fmla="*/ 0 h 3189515"/>
              <a:gd name="connsiteX3" fmla="*/ 0 w 9176657"/>
              <a:gd name="connsiteY3" fmla="*/ 772886 h 3189515"/>
              <a:gd name="connsiteX4" fmla="*/ 10885 w 9176657"/>
              <a:gd name="connsiteY4" fmla="*/ 3189515 h 3189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6657" h="3189515">
                <a:moveTo>
                  <a:pt x="10885" y="3189515"/>
                </a:moveTo>
                <a:lnTo>
                  <a:pt x="9165771" y="3178629"/>
                </a:lnTo>
                <a:cubicBezTo>
                  <a:pt x="9169400" y="2119086"/>
                  <a:pt x="9173028" y="1059543"/>
                  <a:pt x="9176657" y="0"/>
                </a:cubicBezTo>
                <a:lnTo>
                  <a:pt x="0" y="772886"/>
                </a:lnTo>
                <a:cubicBezTo>
                  <a:pt x="3628" y="1578429"/>
                  <a:pt x="7257" y="2383972"/>
                  <a:pt x="10885" y="31895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5123" name="Tytuł 3"/>
          <p:cNvSpPr>
            <a:spLocks noGrp="1"/>
          </p:cNvSpPr>
          <p:nvPr>
            <p:ph type="title"/>
          </p:nvPr>
        </p:nvSpPr>
        <p:spPr>
          <a:xfrm>
            <a:off x="506413" y="333375"/>
            <a:ext cx="8229600" cy="647700"/>
          </a:xfrm>
        </p:spPr>
        <p:txBody>
          <a:bodyPr/>
          <a:lstStyle/>
          <a:p>
            <a:pPr algn="l" eaLnBrk="1" hangingPunct="1"/>
            <a:r>
              <a:rPr lang="pl-PL" altLang="pl-PL" sz="3200" b="1" dirty="0" smtClean="0">
                <a:solidFill>
                  <a:schemeClr val="bg1"/>
                </a:solidFill>
              </a:rPr>
              <a:t>SOLVIT</a:t>
            </a:r>
          </a:p>
        </p:txBody>
      </p:sp>
      <p:sp>
        <p:nvSpPr>
          <p:cNvPr id="5124" name="Symbol zastępczy zawartości 4"/>
          <p:cNvSpPr>
            <a:spLocks noGrp="1"/>
          </p:cNvSpPr>
          <p:nvPr>
            <p:ph idx="1"/>
          </p:nvPr>
        </p:nvSpPr>
        <p:spPr>
          <a:xfrm>
            <a:off x="506413" y="1412776"/>
            <a:ext cx="8229600" cy="172819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Dla kogo?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sz="2400" b="1" dirty="0" smtClean="0">
                <a:solidFill>
                  <a:schemeClr val="bg1">
                    <a:lumMod val="50000"/>
                  </a:schemeClr>
                </a:solidFill>
              </a:rPr>
              <a:t>Dla wszystkich obywateli UE oraz przedsiębiorców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pl-PL" altLang="pl-PL" b="1" dirty="0" smtClean="0">
                <a:solidFill>
                  <a:srgbClr val="00A79D"/>
                </a:solidFill>
              </a:rPr>
              <a:t>Co to jest?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503" y="2636588"/>
            <a:ext cx="3974568" cy="349487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23528" y="3213160"/>
            <a:ext cx="52270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cap="all" dirty="0">
                <a:solidFill>
                  <a:srgbClr val="00B050"/>
                </a:solidFill>
                <a:latin typeface="Franklin Gothic Book" panose="020B0503020102020204" pitchFamily="34" charset="0"/>
              </a:rPr>
              <a:t>To system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, </a:t>
            </a:r>
            <a:r>
              <a:rPr lang="pl-PL" sz="2400" dirty="0">
                <a:solidFill>
                  <a:srgbClr val="FF0000"/>
                </a:solidFill>
                <a:latin typeface="Franklin Gothic Book" panose="020B0503020102020204" pitchFamily="34" charset="0"/>
                <a:ea typeface="BatangChe" panose="02030609000101010101" pitchFamily="49" charset="-127"/>
                <a:cs typeface="Courier New" panose="02070309020205020404" pitchFamily="49" charset="0"/>
              </a:rPr>
              <a:t>w ramach którego </a:t>
            </a:r>
            <a:endParaRPr lang="pl-PL" sz="2400" dirty="0" smtClean="0">
              <a:solidFill>
                <a:srgbClr val="FF0000"/>
              </a:solidFill>
              <a:latin typeface="Franklin Gothic Book" panose="020B0503020102020204" pitchFamily="34" charset="0"/>
              <a:ea typeface="BatangChe" panose="02030609000101010101" pitchFamily="49" charset="-127"/>
              <a:cs typeface="Courier New" panose="02070309020205020404" pitchFamily="49" charset="0"/>
            </a:endParaRPr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Franklin Gothic Book" panose="020B0503020102020204" pitchFamily="34" charset="0"/>
                <a:ea typeface="BatangChe" panose="02030609000101010101" pitchFamily="49" charset="-127"/>
                <a:cs typeface="Courier New" panose="02070309020205020404" pitchFamily="49" charset="0"/>
              </a:rPr>
              <a:t>urzędy </a:t>
            </a:r>
            <a:r>
              <a:rPr lang="pl-PL" sz="2400" b="1" dirty="0">
                <a:solidFill>
                  <a:srgbClr val="FF0000"/>
                </a:solidFill>
                <a:latin typeface="Franklin Gothic Book" panose="020B0503020102020204" pitchFamily="34" charset="0"/>
                <a:ea typeface="BatangChe" panose="02030609000101010101" pitchFamily="49" charset="-127"/>
                <a:cs typeface="Courier New" panose="02070309020205020404" pitchFamily="49" charset="0"/>
              </a:rPr>
              <a:t>administracji państwowej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 </a:t>
            </a:r>
            <a:endParaRPr lang="pl-PL" sz="2400" dirty="0" smtClean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w </a:t>
            </a:r>
            <a:r>
              <a:rPr lang="pl-PL" sz="2400" dirty="0">
                <a:solidFill>
                  <a:srgbClr val="0070C0"/>
                </a:solidFill>
                <a:latin typeface="Franklin Gothic Book" panose="020B0503020102020204" pitchFamily="34" charset="0"/>
              </a:rPr>
              <a:t>krajach UE oraz w Islandii, Liechtensteinie i Norwegii </a:t>
            </a:r>
            <a:r>
              <a:rPr lang="pl-PL" sz="2400" cap="all" spc="300" dirty="0">
                <a:solidFill>
                  <a:srgbClr val="EC008C"/>
                </a:solidFill>
                <a:latin typeface="Franklin Gothic Book" panose="020B0503020102020204" pitchFamily="34" charset="0"/>
                <a:ea typeface="Batang" panose="02030600000101010101" pitchFamily="18" charset="-127"/>
              </a:rPr>
              <a:t>pomagają w rozwiązywaniu problemów </a:t>
            </a:r>
            <a:endParaRPr lang="pl-PL" sz="2400" cap="all" spc="300" dirty="0" smtClean="0">
              <a:solidFill>
                <a:srgbClr val="EC008C"/>
              </a:solidFill>
              <a:latin typeface="Franklin Gothic Book" panose="020B0503020102020204" pitchFamily="34" charset="0"/>
              <a:ea typeface="Batang" panose="02030600000101010101" pitchFamily="18" charset="-127"/>
            </a:endParaRPr>
          </a:p>
          <a:p>
            <a:pPr algn="ctr"/>
            <a:r>
              <a:rPr lang="pl-PL" sz="2400" dirty="0" smtClean="0">
                <a:solidFill>
                  <a:srgbClr val="002060"/>
                </a:solidFill>
                <a:latin typeface="Franklin Gothic Book" panose="020B0503020102020204" pitchFamily="34" charset="0"/>
              </a:rPr>
              <a:t>wynikających </a:t>
            </a:r>
            <a:r>
              <a:rPr lang="pl-PL" sz="24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z błędnego stosowania przepisów unijnych</a:t>
            </a:r>
            <a:r>
              <a:rPr lang="pl-PL" sz="2400" dirty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rPr>
              <a:t>.</a:t>
            </a:r>
          </a:p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121846" y="62139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http://ec.europa.eu/solvit/how-solvit-works/index_pl.htm</a:t>
            </a:r>
          </a:p>
        </p:txBody>
      </p:sp>
    </p:spTree>
    <p:extLst>
      <p:ext uri="{BB962C8B-B14F-4D97-AF65-F5344CB8AC3E}">
        <p14:creationId xmlns:p14="http://schemas.microsoft.com/office/powerpoint/2010/main" val="14708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iemniejszy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DD4"/>
      </a:hlink>
      <a:folHlink>
        <a:srgbClr val="BFBFB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9133</TotalTime>
  <Words>859</Words>
  <Application>Microsoft Office PowerPoint</Application>
  <PresentationFormat>Pokaz na ekranie (4:3)</PresentationFormat>
  <Paragraphs>114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Motyw pakietu Office</vt:lpstr>
      <vt:lpstr>Prezentacja programu PowerPoint</vt:lpstr>
      <vt:lpstr>Prezentacja narzędzi e-Aktywności obywatelskiej</vt:lpstr>
      <vt:lpstr>Petycja do Parlamentu Europejskiego</vt:lpstr>
      <vt:lpstr>Petycja do Parlamentu Europejskiego</vt:lpstr>
      <vt:lpstr>Petycja do Parlamentu Europejskiego</vt:lpstr>
      <vt:lpstr>Portale społecznościowe – FB i Twitter</vt:lpstr>
      <vt:lpstr>Portale społecznościowe – FB i Twitter</vt:lpstr>
      <vt:lpstr>Portale społecznościowe – FB i Twitter</vt:lpstr>
      <vt:lpstr>SOLVIT</vt:lpstr>
      <vt:lpstr>SOLVIT</vt:lpstr>
      <vt:lpstr>Zorganizowany dialog</vt:lpstr>
      <vt:lpstr>Zorganizowany dialog</vt:lpstr>
      <vt:lpstr>Europejski portal młodzieżowy</vt:lpstr>
      <vt:lpstr>Europejski portal młodzieżowy</vt:lpstr>
      <vt:lpstr>Eurodesk</vt:lpstr>
      <vt:lpstr>Eurodesk</vt:lpstr>
      <vt:lpstr>Your Voice (Twój Głos)</vt:lpstr>
      <vt:lpstr>Europejska inicjatywa obywatelska</vt:lpstr>
      <vt:lpstr>Europejska inicjatywa obywatelska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Paulina</dc:creator>
  <cp:lastModifiedBy>Agnieszka Koszowska</cp:lastModifiedBy>
  <cp:revision>466</cp:revision>
  <dcterms:created xsi:type="dcterms:W3CDTF">2013-07-15T22:52:07Z</dcterms:created>
  <dcterms:modified xsi:type="dcterms:W3CDTF">2015-04-22T08:35:29Z</dcterms:modified>
</cp:coreProperties>
</file>