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7" r:id="rId2"/>
    <p:sldId id="258" r:id="rId3"/>
    <p:sldId id="270" r:id="rId4"/>
    <p:sldId id="259" r:id="rId5"/>
    <p:sldId id="272" r:id="rId6"/>
    <p:sldId id="273" r:id="rId7"/>
    <p:sldId id="260" r:id="rId8"/>
    <p:sldId id="263" r:id="rId9"/>
    <p:sldId id="261" r:id="rId10"/>
    <p:sldId id="264" r:id="rId11"/>
    <p:sldId id="267" r:id="rId12"/>
    <p:sldId id="268" r:id="rId13"/>
    <p:sldId id="276" r:id="rId14"/>
    <p:sldId id="283" r:id="rId15"/>
    <p:sldId id="282" r:id="rId16"/>
    <p:sldId id="262" r:id="rId17"/>
    <p:sldId id="278" r:id="rId18"/>
    <p:sldId id="279" r:id="rId19"/>
    <p:sldId id="284" r:id="rId20"/>
    <p:sldId id="277" r:id="rId21"/>
    <p:sldId id="275" r:id="rId22"/>
    <p:sldId id="281" r:id="rId23"/>
    <p:sldId id="269" r:id="rId24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26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994A34-0470-4F93-AFFD-A993F71D219B}" type="datetimeFigureOut">
              <a:rPr lang="pl-PL" smtClean="0"/>
              <a:pPr/>
              <a:t>2016-05-15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5955A2-78B6-4FEE-9348-2AAC4FE2466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051425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955A2-78B6-4FEE-9348-2AAC4FE24668}" type="slidenum">
              <a:rPr lang="pl-PL" smtClean="0"/>
              <a:pPr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827204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955A2-78B6-4FEE-9348-2AAC4FE24668}" type="slidenum">
              <a:rPr lang="pl-PL" smtClean="0"/>
              <a:pPr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758551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955A2-78B6-4FEE-9348-2AAC4FE24668}" type="slidenum">
              <a:rPr lang="pl-PL" smtClean="0"/>
              <a:pPr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972379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955A2-78B6-4FEE-9348-2AAC4FE24668}" type="slidenum">
              <a:rPr lang="pl-PL" smtClean="0"/>
              <a:pPr/>
              <a:t>21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760248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11069-BA78-4592-AAFA-9303C97C38BB}" type="datetimeFigureOut">
              <a:rPr lang="pl-PL" smtClean="0"/>
              <a:pPr/>
              <a:t>2016-05-15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ED9B7-CF70-4178-BC07-5415B1BAF2B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11069-BA78-4592-AAFA-9303C97C38BB}" type="datetimeFigureOut">
              <a:rPr lang="pl-PL" smtClean="0"/>
              <a:pPr/>
              <a:t>2016-05-15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ED9B7-CF70-4178-BC07-5415B1BAF2B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11069-BA78-4592-AAFA-9303C97C38BB}" type="datetimeFigureOut">
              <a:rPr lang="pl-PL" smtClean="0"/>
              <a:pPr/>
              <a:t>2016-05-15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ED9B7-CF70-4178-BC07-5415B1BAF2B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11069-BA78-4592-AAFA-9303C97C38BB}" type="datetimeFigureOut">
              <a:rPr lang="pl-PL" smtClean="0"/>
              <a:pPr/>
              <a:t>2016-05-15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ED9B7-CF70-4178-BC07-5415B1BAF2B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11069-BA78-4592-AAFA-9303C97C38BB}" type="datetimeFigureOut">
              <a:rPr lang="pl-PL" smtClean="0"/>
              <a:pPr/>
              <a:t>2016-05-15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ED9B7-CF70-4178-BC07-5415B1BAF2B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11069-BA78-4592-AAFA-9303C97C38BB}" type="datetimeFigureOut">
              <a:rPr lang="pl-PL" smtClean="0"/>
              <a:pPr/>
              <a:t>2016-05-15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ED9B7-CF70-4178-BC07-5415B1BAF2B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11069-BA78-4592-AAFA-9303C97C38BB}" type="datetimeFigureOut">
              <a:rPr lang="pl-PL" smtClean="0"/>
              <a:pPr/>
              <a:t>2016-05-15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ED9B7-CF70-4178-BC07-5415B1BAF2B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11069-BA78-4592-AAFA-9303C97C38BB}" type="datetimeFigureOut">
              <a:rPr lang="pl-PL" smtClean="0"/>
              <a:pPr/>
              <a:t>2016-05-15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ED9B7-CF70-4178-BC07-5415B1BAF2B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11069-BA78-4592-AAFA-9303C97C38BB}" type="datetimeFigureOut">
              <a:rPr lang="pl-PL" smtClean="0"/>
              <a:pPr/>
              <a:t>2016-05-15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ED9B7-CF70-4178-BC07-5415B1BAF2B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11069-BA78-4592-AAFA-9303C97C38BB}" type="datetimeFigureOut">
              <a:rPr lang="pl-PL" smtClean="0"/>
              <a:pPr/>
              <a:t>2016-05-15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ED9B7-CF70-4178-BC07-5415B1BAF2B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11069-BA78-4592-AAFA-9303C97C38BB}" type="datetimeFigureOut">
              <a:rPr lang="pl-PL" smtClean="0"/>
              <a:pPr/>
              <a:t>2016-05-15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ED9B7-CF70-4178-BC07-5415B1BAF2B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311069-BA78-4592-AAFA-9303C97C38BB}" type="datetimeFigureOut">
              <a:rPr lang="pl-PL" smtClean="0"/>
              <a:pPr/>
              <a:t>2016-05-15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ED9B7-CF70-4178-BC07-5415B1BAF2BB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hyperlink" Target="http://www.nocbibliotek.org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hyperlink" Target="mailto:nocbibliotek@ceo.org.pl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nocbibliotek@ceo.org.p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mailto:nocbibliotek@ceo.org.pl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jpeg"/><Relationship Id="rId3" Type="http://schemas.openxmlformats.org/officeDocument/2006/relationships/image" Target="../media/image6.png"/><Relationship Id="rId21" Type="http://schemas.openxmlformats.org/officeDocument/2006/relationships/image" Target="../media/image24.jpeg"/><Relationship Id="rId7" Type="http://schemas.openxmlformats.org/officeDocument/2006/relationships/image" Target="../media/image10.jpeg"/><Relationship Id="rId12" Type="http://schemas.openxmlformats.org/officeDocument/2006/relationships/image" Target="../media/image15.jpeg"/><Relationship Id="rId17" Type="http://schemas.openxmlformats.org/officeDocument/2006/relationships/image" Target="../media/image20.jpeg"/><Relationship Id="rId2" Type="http://schemas.openxmlformats.org/officeDocument/2006/relationships/image" Target="../media/image5.jpeg"/><Relationship Id="rId16" Type="http://schemas.openxmlformats.org/officeDocument/2006/relationships/image" Target="../media/image19.jpeg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jpeg"/><Relationship Id="rId19" Type="http://schemas.openxmlformats.org/officeDocument/2006/relationships/image" Target="../media/image22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Relationship Id="rId22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29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arta\Desktop\NOC_BIBLIO_II\PPT_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0"/>
            <a:ext cx="969678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539552" y="1988840"/>
            <a:ext cx="6408712" cy="413184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pl-PL" altLang="en-US" sz="2400" dirty="0" smtClean="0">
                <a:latin typeface="+mj-lt"/>
                <a:cs typeface="Lato" pitchFamily="34" charset="0"/>
              </a:rPr>
              <a:t>Zapraszamy też </a:t>
            </a:r>
            <a:r>
              <a:rPr lang="pl-PL" altLang="en-US" sz="2400" b="1" dirty="0" smtClean="0">
                <a:latin typeface="+mj-lt"/>
                <a:cs typeface="Lato" pitchFamily="34" charset="0"/>
              </a:rPr>
              <a:t>inne miejsca przyjazne czytaniu</a:t>
            </a:r>
            <a:r>
              <a:rPr lang="pl-PL" altLang="en-US" sz="2400" dirty="0" smtClean="0">
                <a:latin typeface="+mj-lt"/>
                <a:cs typeface="Lato" pitchFamily="34" charset="0"/>
              </a:rPr>
              <a:t>, </a:t>
            </a:r>
            <a:br>
              <a:rPr lang="pl-PL" altLang="en-US" sz="2400" dirty="0" smtClean="0">
                <a:latin typeface="+mj-lt"/>
                <a:cs typeface="Lato" pitchFamily="34" charset="0"/>
              </a:rPr>
            </a:br>
            <a:r>
              <a:rPr lang="pl-PL" altLang="en-US" sz="2400" dirty="0" smtClean="0">
                <a:latin typeface="+mj-lt"/>
                <a:cs typeface="Lato" pitchFamily="34" charset="0"/>
              </a:rPr>
              <a:t>w których można sięgnąć na półkę </a:t>
            </a:r>
            <a:br>
              <a:rPr lang="pl-PL" altLang="en-US" sz="2400" dirty="0" smtClean="0">
                <a:latin typeface="+mj-lt"/>
                <a:cs typeface="Lato" pitchFamily="34" charset="0"/>
              </a:rPr>
            </a:br>
            <a:r>
              <a:rPr lang="pl-PL" altLang="en-US" sz="2400" dirty="0" smtClean="0">
                <a:latin typeface="+mj-lt"/>
                <a:cs typeface="Lato" pitchFamily="34" charset="0"/>
              </a:rPr>
              <a:t>z książkami i na miejscu poczytać lub pożyczyć </a:t>
            </a:r>
            <a:br>
              <a:rPr lang="pl-PL" altLang="en-US" sz="2400" dirty="0" smtClean="0">
                <a:latin typeface="+mj-lt"/>
                <a:cs typeface="Lato" pitchFamily="34" charset="0"/>
              </a:rPr>
            </a:br>
            <a:r>
              <a:rPr lang="pl-PL" altLang="en-US" sz="2400" dirty="0" smtClean="0">
                <a:latin typeface="+mj-lt"/>
                <a:cs typeface="Lato" pitchFamily="34" charset="0"/>
              </a:rPr>
              <a:t>lekturę do domu:</a:t>
            </a:r>
          </a:p>
          <a:p>
            <a:pPr>
              <a:spcBef>
                <a:spcPts val="0"/>
              </a:spcBef>
            </a:pPr>
            <a:endParaRPr lang="pl-PL" altLang="en-US" sz="1000" dirty="0" smtClean="0">
              <a:latin typeface="+mj-lt"/>
              <a:cs typeface="Lato" pitchFamily="34" charset="0"/>
            </a:endParaRP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l-PL" altLang="en-US" sz="2800" b="1" dirty="0" smtClean="0">
                <a:latin typeface="+mj-lt"/>
                <a:cs typeface="Lato" pitchFamily="34" charset="0"/>
              </a:rPr>
              <a:t>DOMY KULTURY</a:t>
            </a: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l-PL" altLang="en-US" sz="2800" b="1" dirty="0" smtClean="0">
                <a:latin typeface="+mj-lt"/>
                <a:cs typeface="Lato" pitchFamily="34" charset="0"/>
              </a:rPr>
              <a:t>KSIĘGARNIE</a:t>
            </a: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l-PL" altLang="en-US" sz="2800" b="1" dirty="0" smtClean="0">
                <a:latin typeface="+mj-lt"/>
                <a:cs typeface="Lato" pitchFamily="34" charset="0"/>
              </a:rPr>
              <a:t>KAWIARNIE</a:t>
            </a: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l-PL" altLang="en-US" sz="2800" b="1" dirty="0" smtClean="0">
                <a:latin typeface="+mj-lt"/>
                <a:cs typeface="Lato" pitchFamily="34" charset="0"/>
              </a:rPr>
              <a:t>KLUBY OSIEDLOWE…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pl-PL" altLang="en-US" sz="2800" b="1" dirty="0" smtClean="0">
              <a:latin typeface="+mj-lt"/>
              <a:cs typeface="Lato" pitchFamily="34" charset="0"/>
            </a:endParaRP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pl-PL" altLang="en-US" sz="2800" b="1" dirty="0" smtClean="0">
              <a:latin typeface="+mj-lt"/>
              <a:cs typeface="Lato" pitchFamily="34" charset="0"/>
            </a:endParaRPr>
          </a:p>
        </p:txBody>
      </p:sp>
      <p:pic>
        <p:nvPicPr>
          <p:cNvPr id="9" name="Picture 3" descr="C:\Users\Marta\Desktop\NOC_BIBLIO_II\NB_LOGO_2016\LOGO Z DATA\NB_LOGO_2016_z-data_72dp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4664"/>
            <a:ext cx="2885859" cy="1172380"/>
          </a:xfrm>
          <a:prstGeom prst="rect">
            <a:avLst/>
          </a:prstGeom>
          <a:noFill/>
        </p:spPr>
      </p:pic>
      <p:pic>
        <p:nvPicPr>
          <p:cNvPr id="12" name="Picture 2" descr="C:\Users\Marta\Desktop\NOC_BIBLIO_II\el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V="1">
            <a:off x="3114026" y="0"/>
            <a:ext cx="6029974" cy="1268760"/>
          </a:xfrm>
          <a:prstGeom prst="rect">
            <a:avLst/>
          </a:prstGeom>
          <a:noFill/>
        </p:spPr>
      </p:pic>
      <p:pic>
        <p:nvPicPr>
          <p:cNvPr id="8194" name="Picture 2" descr="C:\Users\Marta\Desktop\a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3645024"/>
            <a:ext cx="3575348" cy="23761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C:\Users\Marta\Desktop\NOC_BIBLIO_II\el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332656"/>
            <a:ext cx="6048672" cy="1296144"/>
          </a:xfrm>
          <a:prstGeom prst="rect">
            <a:avLst/>
          </a:prstGeom>
          <a:noFill/>
        </p:spPr>
      </p:pic>
      <p:sp>
        <p:nvSpPr>
          <p:cNvPr id="3" name="Symbol zastępczy tekstu 3"/>
          <p:cNvSpPr txBox="1">
            <a:spLocks/>
          </p:cNvSpPr>
          <p:nvPr/>
        </p:nvSpPr>
        <p:spPr>
          <a:xfrm>
            <a:off x="-4717032" y="1988840"/>
            <a:ext cx="3528392" cy="4104456"/>
          </a:xfrm>
          <a:prstGeom prst="rect">
            <a:avLst/>
          </a:prstGeom>
        </p:spPr>
        <p:txBody>
          <a:bodyPr>
            <a:normAutofit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endParaRPr kumimoji="0" lang="pl-PL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Lato" pitchFamily="34" charset="0"/>
              <a:ea typeface="+mn-ea"/>
              <a:cs typeface="Lato" pitchFamily="34" charset="0"/>
            </a:endParaRPr>
          </a:p>
        </p:txBody>
      </p:sp>
      <p:sp>
        <p:nvSpPr>
          <p:cNvPr id="8" name="Symbol zastępczy tekstu 3"/>
          <p:cNvSpPr txBox="1">
            <a:spLocks/>
          </p:cNvSpPr>
          <p:nvPr/>
        </p:nvSpPr>
        <p:spPr>
          <a:xfrm>
            <a:off x="755576" y="5589240"/>
            <a:ext cx="7920880" cy="864096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pl-PL" sz="2000" dirty="0"/>
          </a:p>
        </p:txBody>
      </p:sp>
      <p:sp>
        <p:nvSpPr>
          <p:cNvPr id="9" name="Podtytuł 2"/>
          <p:cNvSpPr txBox="1">
            <a:spLocks/>
          </p:cNvSpPr>
          <p:nvPr/>
        </p:nvSpPr>
        <p:spPr>
          <a:xfrm>
            <a:off x="899592" y="4221088"/>
            <a:ext cx="3312368" cy="14401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l-PL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cs typeface="Lato Black" pitchFamily="34" charset="0"/>
              </a:rPr>
              <a:t>MATERIAŁY</a:t>
            </a:r>
            <a:r>
              <a:rPr lang="pl-PL" sz="3200" b="1" dirty="0" smtClean="0">
                <a:latin typeface="+mj-lt"/>
                <a:cs typeface="Lato Black" pitchFamily="34" charset="0"/>
              </a:rPr>
              <a:t/>
            </a:r>
            <a:br>
              <a:rPr lang="pl-PL" sz="3200" b="1" dirty="0" smtClean="0">
                <a:latin typeface="+mj-lt"/>
                <a:cs typeface="Lato Black" pitchFamily="34" charset="0"/>
              </a:rPr>
            </a:br>
            <a:r>
              <a:rPr kumimoji="0" lang="pl-PL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cs typeface="Lato Black" pitchFamily="34" charset="0"/>
              </a:rPr>
              <a:t>EDUKACYJNE</a:t>
            </a:r>
          </a:p>
        </p:txBody>
      </p:sp>
      <p:sp>
        <p:nvSpPr>
          <p:cNvPr id="10" name="Podtytuł 2"/>
          <p:cNvSpPr txBox="1">
            <a:spLocks/>
          </p:cNvSpPr>
          <p:nvPr/>
        </p:nvSpPr>
        <p:spPr>
          <a:xfrm>
            <a:off x="5220072" y="4149080"/>
            <a:ext cx="2664296" cy="1368152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l-PL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cs typeface="Lato Black" pitchFamily="34" charset="0"/>
              </a:rPr>
              <a:t>MATERIAŁY</a:t>
            </a:r>
            <a:endParaRPr lang="pl-PL" sz="3200" b="1" dirty="0" smtClean="0">
              <a:latin typeface="+mj-lt"/>
              <a:cs typeface="Lato Black" pitchFamily="34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l-PL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cs typeface="Lato Black" pitchFamily="34" charset="0"/>
              </a:rPr>
              <a:t>PROMOCYJNE</a:t>
            </a:r>
          </a:p>
        </p:txBody>
      </p:sp>
      <p:sp>
        <p:nvSpPr>
          <p:cNvPr id="7" name="Tytuł 1"/>
          <p:cNvSpPr txBox="1">
            <a:spLocks/>
          </p:cNvSpPr>
          <p:nvPr/>
        </p:nvSpPr>
        <p:spPr>
          <a:xfrm>
            <a:off x="0" y="332656"/>
            <a:ext cx="9144000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4400" b="1" dirty="0" smtClean="0">
                <a:latin typeface="+mj-lt"/>
                <a:ea typeface="+mj-ea"/>
                <a:cs typeface="+mj-cs"/>
              </a:rPr>
              <a:t>CO DLA WAS MAMY?</a:t>
            </a:r>
            <a:endParaRPr kumimoji="0" lang="pl-PL" sz="4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146" name="Picture 2" descr="C:\Users\Marta\Desktop\NOC_BIBLIO_II\04_materaly-edukacyjn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985463"/>
            <a:ext cx="4248472" cy="2163617"/>
          </a:xfrm>
          <a:prstGeom prst="rect">
            <a:avLst/>
          </a:prstGeom>
          <a:noFill/>
        </p:spPr>
      </p:pic>
      <p:pic>
        <p:nvPicPr>
          <p:cNvPr id="2" name="Picture 3" descr="C:\Users\Marta\Desktop\NOC_BIBLIO_II\02_materialy-promocyjn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2060848"/>
            <a:ext cx="3817657" cy="19442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Marta\Desktop\NOC_BIBLIO_II\NB_LOGO_2016\LOGO Z DATA\NB_LOGO_2016_z-data_72dp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4664"/>
            <a:ext cx="3190509" cy="1296144"/>
          </a:xfrm>
          <a:prstGeom prst="rect">
            <a:avLst/>
          </a:prstGeom>
          <a:noFill/>
        </p:spPr>
      </p:pic>
      <p:sp>
        <p:nvSpPr>
          <p:cNvPr id="4" name="Symbol zastępczy tekstu 3"/>
          <p:cNvSpPr txBox="1">
            <a:spLocks/>
          </p:cNvSpPr>
          <p:nvPr/>
        </p:nvSpPr>
        <p:spPr>
          <a:xfrm>
            <a:off x="4211960" y="980728"/>
            <a:ext cx="4542407" cy="5328592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pPr marR="0" lvl="0" defTabSz="914400" rtl="0" eaLnBrk="1" fontAlgn="auto" latinLnBrk="0" hangingPunct="1">
              <a:lnSpc>
                <a:spcPct val="17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kumimoji="0" lang="pl-PL" sz="2600" b="1" i="0" u="sng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n-ea"/>
                <a:cs typeface="Lato" pitchFamily="34" charset="0"/>
              </a:rPr>
              <a:t>PÓŁKA</a:t>
            </a:r>
            <a:r>
              <a:rPr kumimoji="0" lang="pl-PL" sz="2600" b="1" i="0" u="sng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n-ea"/>
                <a:cs typeface="Lato" pitchFamily="34" charset="0"/>
              </a:rPr>
              <a:t> Z POMYSŁAMI </a:t>
            </a:r>
            <a:r>
              <a:rPr kumimoji="0" lang="pl-PL" sz="2600" b="1" i="0" u="sng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n-ea"/>
                <a:cs typeface="Lato" pitchFamily="34" charset="0"/>
              </a:rPr>
              <a:t>– na stronie </a:t>
            </a:r>
            <a:r>
              <a:rPr lang="pl-PL" sz="2600" b="1" u="sng" noProof="0" dirty="0" smtClean="0">
                <a:solidFill>
                  <a:srgbClr val="C00000"/>
                </a:solidFill>
                <a:latin typeface="+mj-lt"/>
                <a:cs typeface="Lato" pitchFamily="34" charset="0"/>
              </a:rPr>
              <a:t>oraz </a:t>
            </a:r>
            <a:r>
              <a:rPr kumimoji="0" lang="pl-PL" sz="2600" b="1" i="0" u="sng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n-ea"/>
                <a:cs typeface="Lato" pitchFamily="34" charset="0"/>
              </a:rPr>
              <a:t>KSIĄŻKA NA NOC</a:t>
            </a:r>
            <a:r>
              <a:rPr kumimoji="0" lang="pl-PL" sz="2600" b="1" i="0" u="sng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n-ea"/>
                <a:cs typeface="Lato" pitchFamily="34" charset="0"/>
              </a:rPr>
              <a:t> (BIBLIOTEK),  czyli inspirujący </a:t>
            </a:r>
            <a:r>
              <a:rPr lang="pl-PL" sz="2600" b="1" u="sng" dirty="0" smtClean="0">
                <a:solidFill>
                  <a:srgbClr val="C00000"/>
                </a:solidFill>
                <a:latin typeface="+mj-lt"/>
                <a:cs typeface="Lato" pitchFamily="34" charset="0"/>
              </a:rPr>
              <a:t>poradnik</a:t>
            </a:r>
          </a:p>
          <a:p>
            <a:pPr marR="0" lvl="0" defTabSz="914400" rtl="0" eaLnBrk="1" fontAlgn="auto" latinLnBrk="0" hangingPunct="1">
              <a:lnSpc>
                <a:spcPct val="170000"/>
              </a:lnSpc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pl-PL" sz="2600" b="1" dirty="0" smtClean="0">
                <a:latin typeface="+mj-lt"/>
                <a:cs typeface="Lato" pitchFamily="34" charset="0"/>
              </a:rPr>
              <a:t>    Co to za akcja?</a:t>
            </a:r>
          </a:p>
          <a:p>
            <a:pPr marL="342900" marR="0" lvl="0" indent="-342900" defTabSz="914400" rtl="0" eaLnBrk="1" fontAlgn="auto" latinLnBrk="0" hangingPunct="1">
              <a:lnSpc>
                <a:spcPct val="110000"/>
              </a:lnSpc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 sz="2600" b="1" dirty="0" smtClean="0">
                <a:latin typeface="+mj-lt"/>
                <a:cs typeface="Lato" pitchFamily="34" charset="0"/>
              </a:rPr>
              <a:t>Jak zdobyć na nią środki </a:t>
            </a:r>
            <a:br>
              <a:rPr lang="pl-PL" sz="2600" b="1" dirty="0" smtClean="0">
                <a:latin typeface="+mj-lt"/>
                <a:cs typeface="Lato" pitchFamily="34" charset="0"/>
              </a:rPr>
            </a:br>
            <a:r>
              <a:rPr lang="pl-PL" sz="2600" b="1" dirty="0" smtClean="0">
                <a:latin typeface="+mj-lt"/>
                <a:cs typeface="Lato" pitchFamily="34" charset="0"/>
              </a:rPr>
              <a:t>i wsparcie?</a:t>
            </a:r>
          </a:p>
          <a:p>
            <a:pPr marL="342900" marR="0" lvl="0" indent="-342900" defTabSz="914400" rtl="0" eaLnBrk="1" fontAlgn="auto" latinLnBrk="0" hangingPunct="1">
              <a:lnSpc>
                <a:spcPct val="110000"/>
              </a:lnSpc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 sz="2600" b="1" dirty="0" smtClean="0">
                <a:latin typeface="+mj-lt"/>
                <a:cs typeface="Lato" pitchFamily="34" charset="0"/>
              </a:rPr>
              <a:t>Jak ją zorganizować?</a:t>
            </a:r>
          </a:p>
          <a:p>
            <a:pPr marL="342900" marR="0" lvl="0" indent="-342900" defTabSz="914400" rtl="0" eaLnBrk="1" fontAlgn="auto" latinLnBrk="0" hangingPunct="1">
              <a:lnSpc>
                <a:spcPct val="110000"/>
              </a:lnSpc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 sz="2600" b="1" dirty="0" smtClean="0">
                <a:latin typeface="+mj-lt"/>
                <a:cs typeface="Lato" pitchFamily="34" charset="0"/>
              </a:rPr>
              <a:t>Jak ją wypromować w swojej społeczności? </a:t>
            </a:r>
          </a:p>
          <a:p>
            <a:pPr marL="342900" marR="0" lvl="0" indent="-342900" defTabSz="914400" rtl="0" eaLnBrk="1" fontAlgn="auto" latinLnBrk="0" hangingPunct="1">
              <a:lnSpc>
                <a:spcPct val="110000"/>
              </a:lnSpc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 sz="2600" b="1" dirty="0" smtClean="0">
                <a:latin typeface="+mj-lt"/>
                <a:cs typeface="Lato" pitchFamily="34" charset="0"/>
              </a:rPr>
              <a:t>Scenariusze, warsztaty, pomysły, doświadczenia.</a:t>
            </a:r>
          </a:p>
          <a:p>
            <a:pPr marL="342900" marR="0" lvl="0" indent="-342900" defTabSz="914400" rtl="0" eaLnBrk="1" fontAlgn="auto" latinLnBrk="0" hangingPunct="1">
              <a:lnSpc>
                <a:spcPct val="110000"/>
              </a:lnSpc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 sz="2600" b="1" dirty="0" smtClean="0">
                <a:latin typeface="+mj-lt"/>
                <a:cs typeface="Lato" pitchFamily="34" charset="0"/>
              </a:rPr>
              <a:t>Porady </a:t>
            </a:r>
            <a:r>
              <a:rPr kumimoji="0" lang="pl-PL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Lato" pitchFamily="34" charset="0"/>
              </a:rPr>
              <a:t>prawne</a:t>
            </a:r>
            <a:r>
              <a:rPr kumimoji="0" lang="pl-PL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Lato" pitchFamily="34" charset="0"/>
                <a:sym typeface="Wingdings" pitchFamily="2" charset="2"/>
              </a:rPr>
              <a:t>.</a:t>
            </a:r>
            <a:endParaRPr kumimoji="0" lang="pl-PL" sz="2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Lato" pitchFamily="34" charset="0"/>
            </a:endParaRPr>
          </a:p>
        </p:txBody>
      </p:sp>
      <p:pic>
        <p:nvPicPr>
          <p:cNvPr id="11" name="Picture 2" descr="C:\Users\Marta\Desktop\NOC_BIBLIO_II\kropki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0"/>
            <a:ext cx="5328592" cy="1255059"/>
          </a:xfrm>
          <a:prstGeom prst="rect">
            <a:avLst/>
          </a:prstGeom>
          <a:noFill/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5" y="2780928"/>
            <a:ext cx="3691373" cy="30289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15616" y="332656"/>
            <a:ext cx="8229600" cy="1143000"/>
          </a:xfrm>
        </p:spPr>
        <p:txBody>
          <a:bodyPr/>
          <a:lstStyle/>
          <a:p>
            <a:r>
              <a:rPr lang="pl-PL" b="1" dirty="0" smtClean="0"/>
              <a:t>MATERIAŁY PROMOCYJNE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59632" y="1556792"/>
            <a:ext cx="7128792" cy="4525963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pl-PL" sz="3400" dirty="0" smtClean="0"/>
              <a:t>Warto nie zwlekać ze zgłoszeniem! </a:t>
            </a:r>
          </a:p>
          <a:p>
            <a:pPr>
              <a:buNone/>
            </a:pPr>
            <a:r>
              <a:rPr lang="pl-PL" sz="3400" b="1" dirty="0" smtClean="0">
                <a:solidFill>
                  <a:srgbClr val="C00000"/>
                </a:solidFill>
              </a:rPr>
              <a:t>Pierwsze </a:t>
            </a:r>
            <a:r>
              <a:rPr lang="pl-PL" sz="3400" b="1" dirty="0">
                <a:solidFill>
                  <a:srgbClr val="C00000"/>
                </a:solidFill>
              </a:rPr>
              <a:t>1000 bibliotek, które zgłoszą </a:t>
            </a:r>
            <a:r>
              <a:rPr lang="pl-PL" sz="3400" b="1" dirty="0" smtClean="0">
                <a:solidFill>
                  <a:srgbClr val="C00000"/>
                </a:solidFill>
              </a:rPr>
              <a:t>się</a:t>
            </a:r>
          </a:p>
          <a:p>
            <a:pPr>
              <a:buNone/>
            </a:pPr>
            <a:r>
              <a:rPr lang="pl-PL" sz="3400" b="1" dirty="0" smtClean="0">
                <a:solidFill>
                  <a:srgbClr val="C00000"/>
                </a:solidFill>
              </a:rPr>
              <a:t>do </a:t>
            </a:r>
            <a:r>
              <a:rPr lang="pl-PL" sz="3400" b="1" dirty="0">
                <a:solidFill>
                  <a:srgbClr val="C00000"/>
                </a:solidFill>
              </a:rPr>
              <a:t>akcji do 15 </a:t>
            </a:r>
            <a:r>
              <a:rPr lang="pl-PL" sz="3400" b="1" dirty="0" smtClean="0">
                <a:solidFill>
                  <a:srgbClr val="C00000"/>
                </a:solidFill>
              </a:rPr>
              <a:t>maja</a:t>
            </a:r>
            <a:r>
              <a:rPr lang="pl-PL" sz="3400" dirty="0" smtClean="0">
                <a:solidFill>
                  <a:srgbClr val="C00000"/>
                </a:solidFill>
              </a:rPr>
              <a:t>, </a:t>
            </a:r>
            <a:r>
              <a:rPr lang="pl-PL" sz="3400" dirty="0"/>
              <a:t>dostanie </a:t>
            </a:r>
            <a:r>
              <a:rPr lang="pl-PL" sz="3400" b="1" dirty="0" smtClean="0"/>
              <a:t>książkę „Basia </a:t>
            </a:r>
          </a:p>
          <a:p>
            <a:pPr>
              <a:buNone/>
            </a:pPr>
            <a:r>
              <a:rPr lang="pl-PL" sz="3400" b="1" dirty="0" smtClean="0"/>
              <a:t>i </a:t>
            </a:r>
            <a:r>
              <a:rPr lang="pl-PL" sz="3400" b="1" dirty="0"/>
              <a:t>wolność</a:t>
            </a:r>
            <a:r>
              <a:rPr lang="pl-PL" sz="3400" b="1" dirty="0" smtClean="0"/>
              <a:t>”</a:t>
            </a:r>
            <a:r>
              <a:rPr lang="pl-PL" sz="3400" dirty="0" smtClean="0"/>
              <a:t> wydawnictwa Egmont i ekslibrisy</a:t>
            </a:r>
          </a:p>
          <a:p>
            <a:pPr>
              <a:buNone/>
            </a:pPr>
            <a:r>
              <a:rPr lang="pl-PL" sz="3400" dirty="0" smtClean="0"/>
              <a:t>naklejki z Basią (+ nasz scenariusz warsztatów do</a:t>
            </a:r>
          </a:p>
          <a:p>
            <a:pPr>
              <a:buNone/>
            </a:pPr>
            <a:r>
              <a:rPr lang="pl-PL" sz="3400" dirty="0" smtClean="0"/>
              <a:t>pobrania).</a:t>
            </a:r>
          </a:p>
          <a:p>
            <a:pPr>
              <a:buNone/>
            </a:pPr>
            <a:r>
              <a:rPr lang="pl-PL" sz="3400" dirty="0" smtClean="0"/>
              <a:t>A poza tym bibliotekom w akcji będziemy rozdawać</a:t>
            </a:r>
          </a:p>
          <a:p>
            <a:pPr>
              <a:buNone/>
            </a:pPr>
            <a:r>
              <a:rPr lang="pl-PL" sz="3400" dirty="0" smtClean="0"/>
              <a:t>inne godne polecenia </a:t>
            </a:r>
            <a:r>
              <a:rPr lang="pl-PL" sz="3400" b="1" dirty="0" smtClean="0"/>
              <a:t>nowości książkowe </a:t>
            </a:r>
            <a:r>
              <a:rPr lang="pl-PL" sz="3400" dirty="0" smtClean="0"/>
              <a:t> –</a:t>
            </a:r>
          </a:p>
          <a:p>
            <a:pPr>
              <a:buNone/>
            </a:pPr>
            <a:r>
              <a:rPr lang="pl-PL" sz="3400" dirty="0" smtClean="0"/>
              <a:t>prof. Bralczyka, Jacka Hugo-Badera, książki</a:t>
            </a:r>
          </a:p>
          <a:p>
            <a:pPr>
              <a:buNone/>
            </a:pPr>
            <a:r>
              <a:rPr lang="pl-PL" sz="3400" dirty="0" smtClean="0"/>
              <a:t>nominowane do Książki Roku 2015… </a:t>
            </a:r>
          </a:p>
          <a:p>
            <a:pPr>
              <a:buNone/>
            </a:pPr>
            <a:r>
              <a:rPr lang="pl-PL" sz="3400" dirty="0" smtClean="0"/>
              <a:t>Bądźcie czujni </a:t>
            </a:r>
            <a:r>
              <a:rPr lang="pl-PL" sz="3400" dirty="0" smtClean="0">
                <a:sym typeface="Wingdings" pitchFamily="2" charset="2"/>
              </a:rPr>
              <a:t></a:t>
            </a:r>
            <a:endParaRPr lang="pl-PL" sz="3400" dirty="0"/>
          </a:p>
          <a:p>
            <a:endParaRPr lang="pl-PL" dirty="0"/>
          </a:p>
        </p:txBody>
      </p:sp>
      <p:pic>
        <p:nvPicPr>
          <p:cNvPr id="4" name="Picture 3" descr="C:\Users\Marta\Desktop\NOC_BIBLIO_II\02_materialy-promocyjn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404664"/>
            <a:ext cx="1907704" cy="971535"/>
          </a:xfrm>
          <a:prstGeom prst="rect">
            <a:avLst/>
          </a:prstGeom>
          <a:noFill/>
        </p:spPr>
      </p:pic>
      <p:pic>
        <p:nvPicPr>
          <p:cNvPr id="5" name="Picture 2" descr="C:\Users\Marta\Desktop\NOC_BIBLIO_II\el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14026" y="5589240"/>
            <a:ext cx="6029974" cy="12687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52693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11560" y="620688"/>
            <a:ext cx="5832648" cy="1800200"/>
          </a:xfrm>
        </p:spPr>
        <p:txBody>
          <a:bodyPr>
            <a:normAutofit fontScale="90000"/>
          </a:bodyPr>
          <a:lstStyle/>
          <a:p>
            <a:r>
              <a:rPr lang="pl-PL" b="1" dirty="0" smtClean="0"/>
              <a:t>POZA TYM </a:t>
            </a:r>
            <a:br>
              <a:rPr lang="pl-PL" b="1" dirty="0" smtClean="0"/>
            </a:br>
            <a:r>
              <a:rPr lang="pl-PL" b="1" dirty="0" smtClean="0"/>
              <a:t>W PACZCE DO WAS </a:t>
            </a:r>
            <a:br>
              <a:rPr lang="pl-PL" b="1" dirty="0" smtClean="0"/>
            </a:br>
            <a:r>
              <a:rPr lang="pl-PL" b="1" dirty="0" smtClean="0"/>
              <a:t>m.in.: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83568" y="2492896"/>
            <a:ext cx="4608512" cy="4525963"/>
          </a:xfrm>
        </p:spPr>
        <p:txBody>
          <a:bodyPr>
            <a:normAutofit/>
          </a:bodyPr>
          <a:lstStyle/>
          <a:p>
            <a:r>
              <a:rPr lang="pl-PL" sz="2400" dirty="0" smtClean="0"/>
              <a:t>10 plakatów akcji</a:t>
            </a:r>
          </a:p>
          <a:p>
            <a:r>
              <a:rPr lang="pl-PL" sz="2400" dirty="0" smtClean="0"/>
              <a:t>Ekslibrisy- naklejki akcji dla dzieci i dorosłych</a:t>
            </a:r>
          </a:p>
          <a:p>
            <a:r>
              <a:rPr lang="pl-PL" sz="2400" dirty="0" smtClean="0"/>
              <a:t>Zakładki akcji </a:t>
            </a:r>
          </a:p>
          <a:p>
            <a:pPr marL="0" indent="0">
              <a:buNone/>
            </a:pPr>
            <a:r>
              <a:rPr lang="pl-PL" sz="2400" dirty="0" smtClean="0"/>
              <a:t>Wszystkie materiały graficzne do promocji akcji można też pobierać, drukować, uzupełniać, twórczo przetwarzać. Są dla Was na stronie akcji: </a:t>
            </a:r>
            <a:r>
              <a:rPr lang="pl-PL" sz="2400" b="1" dirty="0" smtClean="0">
                <a:hlinkClick r:id="rId2"/>
              </a:rPr>
              <a:t>www.nocbibliotek.org</a:t>
            </a:r>
            <a:endParaRPr lang="pl-PL" sz="2400" b="1" dirty="0" smtClean="0"/>
          </a:p>
          <a:p>
            <a:pPr marL="0" indent="0">
              <a:buNone/>
            </a:pPr>
            <a:endParaRPr lang="pl-PL" dirty="0" smtClean="0"/>
          </a:p>
        </p:txBody>
      </p:sp>
      <p:pic>
        <p:nvPicPr>
          <p:cNvPr id="9218" name="Picture 2" descr="C:\Users\Marta\Desktop\plakat_do-akceptow_2016_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332656"/>
            <a:ext cx="2952328" cy="417656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219" name="Picture 3" descr="C:\Users\Marta\Desktop\NOC_BIBLIO_II\el9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3933056"/>
            <a:ext cx="2697600" cy="266429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3" descr="C:\Users\Marta\Desktop\NOC_BIBLIO_II\02_materialy-promocyjn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116632"/>
            <a:ext cx="1907704" cy="9715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1285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Marta\Desktop\NOC_BIBLIO_II\tlo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646816" cy="7002071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55576" y="404664"/>
            <a:ext cx="8229600" cy="1143000"/>
          </a:xfrm>
        </p:spPr>
        <p:txBody>
          <a:bodyPr/>
          <a:lstStyle/>
          <a:p>
            <a:r>
              <a:rPr lang="pl-PL" b="1" dirty="0" smtClean="0"/>
              <a:t>FLIRT TOWARZYSKI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43608" y="1700808"/>
            <a:ext cx="7725544" cy="4752528"/>
          </a:xfrm>
        </p:spPr>
        <p:txBody>
          <a:bodyPr>
            <a:normAutofit lnSpcReduction="10000"/>
          </a:bodyPr>
          <a:lstStyle/>
          <a:p>
            <a:r>
              <a:rPr lang="hi-IN" dirty="0" smtClean="0">
                <a:latin typeface="+mj-lt"/>
              </a:rPr>
              <a:t>W </a:t>
            </a:r>
            <a:r>
              <a:rPr lang="hi-IN" dirty="0">
                <a:latin typeface="+mj-lt"/>
              </a:rPr>
              <a:t>Roku Sienkiewicza chcemy </a:t>
            </a:r>
            <a:r>
              <a:rPr lang="hi-IN" dirty="0" smtClean="0">
                <a:latin typeface="+mj-lt"/>
              </a:rPr>
              <a:t>zachęcić </a:t>
            </a:r>
            <a:r>
              <a:rPr lang="hi-IN" dirty="0">
                <a:latin typeface="+mj-lt"/>
              </a:rPr>
              <a:t>do wspólnego czytania jego książek. </a:t>
            </a:r>
            <a:r>
              <a:rPr lang="hi-IN" b="1" dirty="0">
                <a:latin typeface="+mj-lt"/>
              </a:rPr>
              <a:t>Wszystkim bibliotekom, które </a:t>
            </a:r>
            <a:r>
              <a:rPr lang="hi-IN" b="1" dirty="0" smtClean="0">
                <a:latin typeface="+mj-lt"/>
              </a:rPr>
              <a:t>do</a:t>
            </a:r>
            <a:r>
              <a:rPr lang="pl-PL" b="1" dirty="0" smtClean="0">
                <a:latin typeface="+mj-lt"/>
              </a:rPr>
              <a:t> 15 </a:t>
            </a:r>
            <a:r>
              <a:rPr lang="hi-IN" b="1" dirty="0" smtClean="0">
                <a:latin typeface="+mj-lt"/>
              </a:rPr>
              <a:t>maja </a:t>
            </a:r>
            <a:r>
              <a:rPr lang="hi-IN" b="1" dirty="0">
                <a:latin typeface="+mj-lt"/>
              </a:rPr>
              <a:t>zgłoszą się do akcji, </a:t>
            </a:r>
            <a:r>
              <a:rPr lang="hi-IN" b="1" dirty="0" smtClean="0">
                <a:latin typeface="+mj-lt"/>
              </a:rPr>
              <a:t>wyślemy</a:t>
            </a:r>
            <a:r>
              <a:rPr lang="pl-PL" b="1" dirty="0" smtClean="0">
                <a:latin typeface="+mj-lt"/>
              </a:rPr>
              <a:t> </a:t>
            </a:r>
            <a:r>
              <a:rPr lang="hi-IN" b="1" dirty="0" smtClean="0">
                <a:latin typeface="+mj-lt"/>
              </a:rPr>
              <a:t>przygotowan</a:t>
            </a:r>
            <a:r>
              <a:rPr lang="pl-PL" b="1" dirty="0" smtClean="0">
                <a:latin typeface="+mj-lt"/>
              </a:rPr>
              <a:t>ą</a:t>
            </a:r>
            <a:r>
              <a:rPr lang="hi-IN" b="1" dirty="0" smtClean="0">
                <a:latin typeface="+mj-lt"/>
              </a:rPr>
              <a:t> </a:t>
            </a:r>
            <a:r>
              <a:rPr lang="hi-IN" b="1" dirty="0">
                <a:latin typeface="+mj-lt"/>
              </a:rPr>
              <a:t>przez nas </a:t>
            </a:r>
            <a:r>
              <a:rPr lang="pl-PL" b="1" dirty="0" smtClean="0">
                <a:latin typeface="+mj-lt"/>
              </a:rPr>
              <a:t>talię kart </a:t>
            </a:r>
            <a:r>
              <a:rPr lang="pl-PL" dirty="0" smtClean="0">
                <a:latin typeface="+mj-lt"/>
              </a:rPr>
              <a:t>– „</a:t>
            </a:r>
            <a:r>
              <a:rPr lang="hi-IN" dirty="0" smtClean="0">
                <a:latin typeface="+mj-lt"/>
              </a:rPr>
              <a:t>Flirt </a:t>
            </a:r>
            <a:r>
              <a:rPr lang="hi-IN" dirty="0">
                <a:latin typeface="+mj-lt"/>
              </a:rPr>
              <a:t>towarzyski” z cytatami z “Krzyżaków”, </a:t>
            </a:r>
            <a:endParaRPr lang="pl-PL" dirty="0" smtClean="0">
              <a:latin typeface="+mj-lt"/>
            </a:endParaRPr>
          </a:p>
          <a:p>
            <a:pPr>
              <a:buNone/>
            </a:pPr>
            <a:r>
              <a:rPr lang="hi-IN" dirty="0" smtClean="0">
                <a:latin typeface="+mj-lt"/>
              </a:rPr>
              <a:t>“</a:t>
            </a:r>
            <a:r>
              <a:rPr lang="hi-IN" dirty="0">
                <a:latin typeface="+mj-lt"/>
              </a:rPr>
              <a:t>W pustyni i w puszczy”, Latarnika, “Trylogii, “Rodziny Połanieckich”. </a:t>
            </a:r>
            <a:endParaRPr lang="pl-PL" dirty="0" smtClean="0">
              <a:latin typeface="+mj-lt"/>
            </a:endParaRPr>
          </a:p>
          <a:p>
            <a:pPr marL="0" indent="0">
              <a:buNone/>
            </a:pPr>
            <a:r>
              <a:rPr lang="pl-PL" sz="2200" dirty="0" smtClean="0">
                <a:latin typeface="+mj-lt"/>
              </a:rPr>
              <a:t>Karciany </a:t>
            </a:r>
            <a:r>
              <a:rPr lang="pl-PL" sz="2200" dirty="0">
                <a:latin typeface="+mj-lt"/>
              </a:rPr>
              <a:t>flirt to świetny pomysł na zabawy literackie </a:t>
            </a:r>
            <a:r>
              <a:rPr lang="pl-PL" sz="2200" dirty="0" smtClean="0">
                <a:latin typeface="+mj-lt"/>
              </a:rPr>
              <a:t>z tekstami ulubionych pisarzy </a:t>
            </a:r>
            <a:r>
              <a:rPr lang="pl-PL" sz="2200" dirty="0">
                <a:latin typeface="+mj-lt"/>
              </a:rPr>
              <a:t>i </a:t>
            </a:r>
            <a:r>
              <a:rPr lang="pl-PL" sz="2200" dirty="0" smtClean="0">
                <a:latin typeface="+mj-lt"/>
              </a:rPr>
              <a:t>dobry sposób </a:t>
            </a:r>
            <a:r>
              <a:rPr lang="pl-PL" sz="2200" dirty="0">
                <a:latin typeface="+mj-lt"/>
              </a:rPr>
              <a:t>na integrację uczestników Nocy Bibliotek w Waszej bibliotece.  </a:t>
            </a:r>
          </a:p>
          <a:p>
            <a:endParaRPr lang="pl-PL" dirty="0">
              <a:latin typeface="+mj-lt"/>
            </a:endParaRPr>
          </a:p>
        </p:txBody>
      </p:sp>
      <p:pic>
        <p:nvPicPr>
          <p:cNvPr id="10243" name="Picture 3" descr="C:\Users\Marta\Desktop\NOC_BIBLIO_II\el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328" y="332656"/>
            <a:ext cx="1619672" cy="1180695"/>
          </a:xfrm>
          <a:prstGeom prst="rect">
            <a:avLst/>
          </a:prstGeom>
          <a:noFill/>
        </p:spPr>
      </p:pic>
      <p:pic>
        <p:nvPicPr>
          <p:cNvPr id="6" name="Picture 3" descr="C:\Users\Marta\Desktop\NOC_BIBLIO_II\el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395536" y="260648"/>
            <a:ext cx="1742009" cy="12698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04387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Users\Marta\Desktop\NOC_BIBLIO_II\NB_LOGO_2016\LOGO Z DATA\NB_LOGO_2016_z-data_72dpi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04664"/>
            <a:ext cx="2885859" cy="1172380"/>
          </a:xfrm>
          <a:prstGeom prst="rect">
            <a:avLst/>
          </a:prstGeom>
          <a:noFill/>
        </p:spPr>
      </p:pic>
      <p:sp>
        <p:nvSpPr>
          <p:cNvPr id="9" name="Symbol zastępczy tekstu 3"/>
          <p:cNvSpPr txBox="1">
            <a:spLocks/>
          </p:cNvSpPr>
          <p:nvPr/>
        </p:nvSpPr>
        <p:spPr>
          <a:xfrm>
            <a:off x="611560" y="2060848"/>
            <a:ext cx="3528392" cy="4248472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kumimoji="0" lang="pl-PL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Lato" pitchFamily="34" charset="0"/>
              </a:rPr>
              <a:t>CENTRALNA NOC</a:t>
            </a:r>
            <a:r>
              <a:rPr kumimoji="0" lang="pl-PL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Lato" pitchFamily="34" charset="0"/>
              </a:rPr>
              <a:t> W BIBLIOTECE NARODOWEJ 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pl-PL" sz="2000" dirty="0" smtClean="0">
                <a:latin typeface="+mj-lt"/>
                <a:cs typeface="Lato" pitchFamily="34" charset="0"/>
              </a:rPr>
              <a:t> </a:t>
            </a:r>
            <a:endParaRPr lang="pl-PL" sz="2000" dirty="0">
              <a:latin typeface="+mj-lt"/>
              <a:cs typeface="Lato" pitchFamily="34" charset="0"/>
            </a:endParaRPr>
          </a:p>
          <a:p>
            <a:pPr marR="0" lvl="0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pl-PL" sz="2400" baseline="0" dirty="0" smtClean="0">
                <a:latin typeface="+mj-lt"/>
                <a:cs typeface="Lato" pitchFamily="34" charset="0"/>
              </a:rPr>
              <a:t>Wśród</a:t>
            </a:r>
            <a:r>
              <a:rPr lang="pl-PL" sz="2400" dirty="0" smtClean="0">
                <a:latin typeface="+mj-lt"/>
                <a:cs typeface="Lato" pitchFamily="34" charset="0"/>
              </a:rPr>
              <a:t> gości m.in.: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pl-PL" sz="2400" b="1" dirty="0" smtClean="0">
                <a:latin typeface="+mj-lt"/>
                <a:cs typeface="Lato" pitchFamily="34" charset="0"/>
              </a:rPr>
              <a:t>prof. Jerzy Bralczyk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endParaRPr lang="pl-PL" sz="2400" dirty="0">
              <a:latin typeface="+mj-lt"/>
              <a:cs typeface="Lato" pitchFamily="34" charset="0"/>
            </a:endParaRPr>
          </a:p>
          <a:p>
            <a:pPr marR="0" lvl="0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pl-PL" sz="2400" dirty="0" smtClean="0">
                <a:latin typeface="+mj-lt"/>
                <a:cs typeface="Lato" pitchFamily="34" charset="0"/>
              </a:rPr>
              <a:t>Rozmowa będzie </a:t>
            </a:r>
            <a:r>
              <a:rPr lang="pl-PL" sz="2400" b="1" dirty="0" smtClean="0">
                <a:latin typeface="+mj-lt"/>
                <a:cs typeface="Lato" pitchFamily="34" charset="0"/>
              </a:rPr>
              <a:t>transmitowana</a:t>
            </a:r>
            <a:r>
              <a:rPr lang="pl-PL" sz="2400" dirty="0" smtClean="0">
                <a:latin typeface="+mj-lt"/>
                <a:cs typeface="Lato" pitchFamily="34" charset="0"/>
              </a:rPr>
              <a:t> do bibliotek. Już główkujmy</a:t>
            </a:r>
            <a:br>
              <a:rPr lang="pl-PL" sz="2400" dirty="0" smtClean="0">
                <a:latin typeface="+mj-lt"/>
                <a:cs typeface="Lato" pitchFamily="34" charset="0"/>
              </a:rPr>
            </a:br>
            <a:r>
              <a:rPr lang="pl-PL" sz="2400" dirty="0" smtClean="0">
                <a:latin typeface="+mj-lt"/>
                <a:cs typeface="Lato" pitchFamily="34" charset="0"/>
              </a:rPr>
              <a:t>nad pytaniami, które zadamy profesorowi </a:t>
            </a:r>
            <a:r>
              <a:rPr lang="pl-PL" sz="2400" dirty="0" err="1" smtClean="0">
                <a:latin typeface="+mj-lt"/>
                <a:cs typeface="Lato" pitchFamily="34" charset="0"/>
              </a:rPr>
              <a:t>online</a:t>
            </a:r>
            <a:r>
              <a:rPr lang="pl-PL" sz="2400" dirty="0" smtClean="0">
                <a:latin typeface="+mj-lt"/>
                <a:cs typeface="Lato" pitchFamily="34" charset="0"/>
              </a:rPr>
              <a:t>.</a:t>
            </a:r>
          </a:p>
        </p:txBody>
      </p:sp>
      <p:pic>
        <p:nvPicPr>
          <p:cNvPr id="11" name="Symbol zastępczy zawartości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4296" y="3645024"/>
            <a:ext cx="4300896" cy="2864396"/>
          </a:xfrm>
          <a:prstGeom prst="rect">
            <a:avLst/>
          </a:prstGeom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4296" y="363576"/>
            <a:ext cx="4300896" cy="28600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Marta\Desktop\NOC_BIBLIO_II\01_wieci-z-bibliote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80528" y="1556792"/>
            <a:ext cx="3370858" cy="1716675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8229600" cy="1143000"/>
          </a:xfrm>
        </p:spPr>
        <p:txBody>
          <a:bodyPr/>
          <a:lstStyle/>
          <a:p>
            <a:r>
              <a:rPr lang="pl-PL" b="1" dirty="0" smtClean="0">
                <a:solidFill>
                  <a:srgbClr val="C00000"/>
                </a:solidFill>
              </a:rPr>
              <a:t>Niespodzianka filmowa!</a:t>
            </a:r>
            <a:endParaRPr lang="pl-PL" b="1" dirty="0">
              <a:solidFill>
                <a:srgbClr val="C00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843808" y="1628800"/>
            <a:ext cx="5987008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pl-PL" dirty="0" smtClean="0"/>
              <a:t>Już możemy ogłosić, że mamy dla</a:t>
            </a:r>
          </a:p>
          <a:p>
            <a:pPr>
              <a:buNone/>
            </a:pPr>
            <a:r>
              <a:rPr lang="pl-PL" dirty="0" smtClean="0"/>
              <a:t>Was do bezpłatnego wyświetlenia</a:t>
            </a:r>
          </a:p>
          <a:p>
            <a:pPr>
              <a:buNone/>
            </a:pPr>
            <a:r>
              <a:rPr lang="pl-PL" dirty="0" smtClean="0"/>
              <a:t>w bibliotekach </a:t>
            </a:r>
            <a:r>
              <a:rPr lang="pl-PL" b="1" dirty="0" smtClean="0"/>
              <a:t>film, młodzieżowy</a:t>
            </a:r>
          </a:p>
          <a:p>
            <a:pPr>
              <a:buNone/>
            </a:pPr>
            <a:r>
              <a:rPr lang="pl-PL" b="1" dirty="0" smtClean="0"/>
              <a:t>przebój kinowy,  </a:t>
            </a:r>
            <a:r>
              <a:rPr lang="pl-PL" dirty="0" smtClean="0"/>
              <a:t>kontynuację</a:t>
            </a:r>
          </a:p>
          <a:p>
            <a:pPr>
              <a:buNone/>
            </a:pPr>
            <a:r>
              <a:rPr lang="pl-PL" dirty="0" smtClean="0"/>
              <a:t>serialu telewizyjnego, obsypany</a:t>
            </a:r>
          </a:p>
          <a:p>
            <a:pPr>
              <a:buNone/>
            </a:pPr>
            <a:r>
              <a:rPr lang="pl-PL" dirty="0" smtClean="0"/>
              <a:t>nagrodami na festiwalach kina dla</a:t>
            </a:r>
          </a:p>
          <a:p>
            <a:pPr>
              <a:buNone/>
            </a:pPr>
            <a:r>
              <a:rPr lang="pl-PL" dirty="0" smtClean="0"/>
              <a:t>dzieci i młodzieży na całym świecie…</a:t>
            </a:r>
            <a:endParaRPr lang="pl-PL" dirty="0"/>
          </a:p>
        </p:txBody>
      </p:sp>
      <p:pic>
        <p:nvPicPr>
          <p:cNvPr id="11267" name="Picture 3" descr="C:\Users\Marta\Desktop\NOC_BIBLIO_II\el1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797152"/>
            <a:ext cx="4867276" cy="3200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84195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Marta\Desktop\NOC_BIBLIO_II\01_wieci-z-bibliote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4544" y="116632"/>
            <a:ext cx="3370858" cy="1716675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143000"/>
          </a:xfrm>
        </p:spPr>
        <p:txBody>
          <a:bodyPr/>
          <a:lstStyle/>
          <a:p>
            <a:r>
              <a:rPr lang="pl-PL" b="1" dirty="0" smtClean="0">
                <a:solidFill>
                  <a:srgbClr val="C00000"/>
                </a:solidFill>
              </a:rPr>
              <a:t>FILM DLA WAS!</a:t>
            </a:r>
            <a:endParaRPr lang="pl-PL" b="1" dirty="0">
              <a:solidFill>
                <a:srgbClr val="C00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9552" y="1772816"/>
            <a:ext cx="4690864" cy="4525963"/>
          </a:xfrm>
        </p:spPr>
        <p:txBody>
          <a:bodyPr/>
          <a:lstStyle/>
          <a:p>
            <a:r>
              <a:rPr lang="pl-PL" b="1" dirty="0"/>
              <a:t>„MAGICZNE DRZEWO” Andrzeja </a:t>
            </a:r>
            <a:r>
              <a:rPr lang="pl-PL" b="1" dirty="0" smtClean="0"/>
              <a:t>Maleszki</a:t>
            </a:r>
            <a:r>
              <a:rPr lang="pl-PL" dirty="0"/>
              <a:t>!</a:t>
            </a:r>
            <a:r>
              <a:rPr lang="pl-PL" dirty="0" smtClean="0"/>
              <a:t> Autor </a:t>
            </a:r>
            <a:r>
              <a:rPr lang="pl-PL" dirty="0"/>
              <a:t>będzie gościł na </a:t>
            </a:r>
            <a:r>
              <a:rPr lang="pl-PL" dirty="0" smtClean="0"/>
              <a:t>centralnej Nocy </a:t>
            </a:r>
            <a:br>
              <a:rPr lang="pl-PL" dirty="0" smtClean="0"/>
            </a:br>
            <a:r>
              <a:rPr lang="pl-PL" dirty="0" smtClean="0"/>
              <a:t>w </a:t>
            </a:r>
            <a:r>
              <a:rPr lang="pl-PL" dirty="0"/>
              <a:t>Bibliotece Narodowej, co oczywiście będziemy </a:t>
            </a:r>
            <a:r>
              <a:rPr lang="pl-PL" dirty="0" smtClean="0"/>
              <a:t>dla Was transmitować. </a:t>
            </a:r>
          </a:p>
          <a:p>
            <a:pPr>
              <a:buNone/>
            </a:pPr>
            <a:r>
              <a:rPr lang="pl-PL" dirty="0" smtClean="0"/>
              <a:t>    Szykujcie pytania!</a:t>
            </a:r>
            <a:endParaRPr lang="pl-PL" dirty="0"/>
          </a:p>
          <a:p>
            <a:endParaRPr lang="pl-PL" dirty="0"/>
          </a:p>
        </p:txBody>
      </p:sp>
      <p:pic>
        <p:nvPicPr>
          <p:cNvPr id="5" name="Symbol zastępczy zawartości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628800"/>
            <a:ext cx="2880320" cy="415104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44190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27584" y="404664"/>
            <a:ext cx="5976664" cy="1152128"/>
          </a:xfrm>
        </p:spPr>
        <p:txBody>
          <a:bodyPr/>
          <a:lstStyle/>
          <a:p>
            <a:r>
              <a:rPr lang="pl-PL" b="1" dirty="0" smtClean="0">
                <a:solidFill>
                  <a:srgbClr val="C00000"/>
                </a:solidFill>
              </a:rPr>
              <a:t>Zasoby </a:t>
            </a:r>
            <a:r>
              <a:rPr lang="pl-PL" b="1" dirty="0" err="1" smtClean="0">
                <a:solidFill>
                  <a:srgbClr val="C00000"/>
                </a:solidFill>
              </a:rPr>
              <a:t>NiNAteki</a:t>
            </a:r>
            <a:r>
              <a:rPr lang="pl-PL" b="1" dirty="0" smtClean="0">
                <a:solidFill>
                  <a:srgbClr val="C00000"/>
                </a:solidFill>
              </a:rPr>
              <a:t>…</a:t>
            </a:r>
            <a:endParaRPr lang="pl-PL" b="1" dirty="0">
              <a:solidFill>
                <a:srgbClr val="C00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691680" y="1772816"/>
            <a:ext cx="6635080" cy="4525963"/>
          </a:xfrm>
        </p:spPr>
        <p:txBody>
          <a:bodyPr/>
          <a:lstStyle/>
          <a:p>
            <a:pPr marL="0" indent="0">
              <a:buNone/>
            </a:pPr>
            <a:r>
              <a:rPr lang="pl-PL" b="1" dirty="0" smtClean="0"/>
              <a:t>Dla Was! </a:t>
            </a:r>
            <a:r>
              <a:rPr lang="pl-PL" dirty="0" smtClean="0"/>
              <a:t>Z prawem do bezpłatnej emisji przez tydzień. W tym materiały płatne:</a:t>
            </a:r>
          </a:p>
          <a:p>
            <a:r>
              <a:rPr lang="pl-PL" dirty="0" smtClean="0"/>
              <a:t>filmy fabularne</a:t>
            </a:r>
          </a:p>
          <a:p>
            <a:r>
              <a:rPr lang="pl-PL" dirty="0" smtClean="0"/>
              <a:t>głośne filmy dokumentalne</a:t>
            </a:r>
          </a:p>
          <a:p>
            <a:r>
              <a:rPr lang="pl-PL" dirty="0" smtClean="0"/>
              <a:t>animacje dla dzieci.</a:t>
            </a:r>
          </a:p>
        </p:txBody>
      </p:sp>
      <p:pic>
        <p:nvPicPr>
          <p:cNvPr id="4" name="Picture 3" descr="C:\Users\Marta\Desktop\NOC_BIBLIO_II\el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895112" y="3933056"/>
            <a:ext cx="8248888" cy="2564904"/>
          </a:xfrm>
          <a:prstGeom prst="rect">
            <a:avLst/>
          </a:prstGeom>
          <a:noFill/>
        </p:spPr>
      </p:pic>
      <p:pic>
        <p:nvPicPr>
          <p:cNvPr id="13314" name="Picture 2" descr="C:\Users\Marta\Desktop\NB_loga\nin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332656"/>
            <a:ext cx="1506532" cy="8622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14189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Marta\Desktop\NOC_BIBLIO_II\kropk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-684584" y="6391778"/>
            <a:ext cx="5904656" cy="1390741"/>
          </a:xfrm>
          <a:prstGeom prst="rect">
            <a:avLst/>
          </a:prstGeom>
          <a:noFill/>
        </p:spPr>
      </p:pic>
      <p:pic>
        <p:nvPicPr>
          <p:cNvPr id="3080" name="Picture 8" descr="C:\Users\Marta\Desktop\NOC_BIBLIO_II\pl_gor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6331" y="0"/>
            <a:ext cx="9160331" cy="3501008"/>
          </a:xfrm>
          <a:prstGeom prst="rect">
            <a:avLst/>
          </a:prstGeom>
          <a:noFill/>
        </p:spPr>
      </p:pic>
      <p:sp>
        <p:nvSpPr>
          <p:cNvPr id="12" name="Podtytuł 2"/>
          <p:cNvSpPr txBox="1">
            <a:spLocks/>
          </p:cNvSpPr>
          <p:nvPr/>
        </p:nvSpPr>
        <p:spPr>
          <a:xfrm>
            <a:off x="0" y="4149080"/>
            <a:ext cx="9144000" cy="83894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l-PL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Lato" pitchFamily="34" charset="0"/>
              </a:rPr>
              <a:t>Czytelne korzyści dla Twojej biblioteki</a:t>
            </a:r>
          </a:p>
        </p:txBody>
      </p:sp>
      <p:sp>
        <p:nvSpPr>
          <p:cNvPr id="13" name="Podtytuł 2"/>
          <p:cNvSpPr txBox="1">
            <a:spLocks/>
          </p:cNvSpPr>
          <p:nvPr/>
        </p:nvSpPr>
        <p:spPr>
          <a:xfrm>
            <a:off x="0" y="5085184"/>
            <a:ext cx="9144000" cy="936104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pl-PL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Lato" pitchFamily="34" charset="0"/>
            </a:endParaRPr>
          </a:p>
        </p:txBody>
      </p:sp>
      <p:sp>
        <p:nvSpPr>
          <p:cNvPr id="15" name="Tytuł 1"/>
          <p:cNvSpPr txBox="1">
            <a:spLocks/>
          </p:cNvSpPr>
          <p:nvPr/>
        </p:nvSpPr>
        <p:spPr>
          <a:xfrm>
            <a:off x="0" y="3140968"/>
            <a:ext cx="9144000" cy="122656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5400" b="1" dirty="0" smtClean="0">
                <a:latin typeface="+mj-lt"/>
                <a:ea typeface="+mj-ea"/>
                <a:cs typeface="Lato Black" pitchFamily="34" charset="0"/>
              </a:rPr>
              <a:t>Akcja NOC BIBLIOTEK</a:t>
            </a:r>
            <a:endParaRPr kumimoji="0" lang="pl-PL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Lato Black" pitchFamily="34" charset="0"/>
            </a:endParaRPr>
          </a:p>
        </p:txBody>
      </p:sp>
      <p:pic>
        <p:nvPicPr>
          <p:cNvPr id="1028" name="Picture 4" descr="C:\Users\Marta\Desktop\NOC_BIBLIO_II\el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5764060"/>
            <a:ext cx="4499992" cy="10939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pl-PL" b="1" dirty="0" smtClean="0">
                <a:solidFill>
                  <a:srgbClr val="C00000"/>
                </a:solidFill>
              </a:rPr>
              <a:t>WIEŚCI Z BIBLIOTEK</a:t>
            </a:r>
            <a:endParaRPr lang="pl-PL" b="1" dirty="0">
              <a:solidFill>
                <a:srgbClr val="C00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15616" y="2332037"/>
            <a:ext cx="7067128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i-IN" dirty="0"/>
              <a:t>Chcemy </a:t>
            </a:r>
            <a:r>
              <a:rPr lang="hi-IN" dirty="0" smtClean="0"/>
              <a:t>pokazywać</a:t>
            </a:r>
            <a:r>
              <a:rPr lang="pl-PL" dirty="0" smtClean="0"/>
              <a:t> i promować Wasze biblioteki na stronie akcji i w mediach.</a:t>
            </a:r>
          </a:p>
          <a:p>
            <a:pPr marL="0" indent="0" algn="ctr">
              <a:buNone/>
            </a:pPr>
            <a:r>
              <a:rPr lang="pl-PL" dirty="0" smtClean="0"/>
              <a:t>Wszystkie biblioteki w akcji są na </a:t>
            </a:r>
            <a:r>
              <a:rPr lang="pl-PL" b="1" dirty="0" smtClean="0"/>
              <a:t>Mapie Nocy Bibliotek </a:t>
            </a:r>
            <a:r>
              <a:rPr lang="pl-PL" dirty="0" smtClean="0"/>
              <a:t>wraz z opisami planów.</a:t>
            </a:r>
          </a:p>
          <a:p>
            <a:pPr marL="0" indent="0" algn="ctr">
              <a:buNone/>
            </a:pPr>
            <a:r>
              <a:rPr lang="pl-PL" dirty="0" smtClean="0"/>
              <a:t>Piszcie też do nas i się wzajemnie inspirujmy</a:t>
            </a:r>
            <a:r>
              <a:rPr lang="hi-IN" dirty="0" smtClean="0"/>
              <a:t>: </a:t>
            </a:r>
            <a:r>
              <a:rPr lang="hi-IN" u="sng" dirty="0">
                <a:hlinkClick r:id="rId2"/>
              </a:rPr>
              <a:t>nocbibliotek@ceo.org.pl</a:t>
            </a:r>
            <a:endParaRPr lang="pl-PL" dirty="0"/>
          </a:p>
          <a:p>
            <a:endParaRPr lang="pl-PL" dirty="0"/>
          </a:p>
        </p:txBody>
      </p:sp>
      <p:pic>
        <p:nvPicPr>
          <p:cNvPr id="14338" name="Picture 2" descr="C:\Users\Marta\Desktop\NOC_BIBLIO_II\01_wieci-z-bibliote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1052736"/>
            <a:ext cx="2520280" cy="12835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93653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556792"/>
            <a:ext cx="7920880" cy="46805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800" b="1" dirty="0" smtClean="0"/>
              <a:t>Ogłaszamy konkurs na internetowe </a:t>
            </a:r>
            <a:r>
              <a:rPr lang="pl-PL" sz="2800" b="1" dirty="0" err="1" smtClean="0"/>
              <a:t>memy</a:t>
            </a:r>
            <a:r>
              <a:rPr lang="pl-PL" sz="2800" b="1" dirty="0"/>
              <a:t>, które promują </a:t>
            </a:r>
            <a:r>
              <a:rPr lang="pl-PL" sz="2800" b="1" dirty="0" smtClean="0"/>
              <a:t>akcję, czytanie i oczywiście biblioteki.</a:t>
            </a:r>
          </a:p>
          <a:p>
            <a:r>
              <a:rPr lang="pl-PL" sz="2400" dirty="0" smtClean="0"/>
              <a:t>Hasła</a:t>
            </a:r>
            <a:r>
              <a:rPr lang="pl-PL" sz="2400" dirty="0"/>
              <a:t>: </a:t>
            </a:r>
            <a:r>
              <a:rPr lang="pl-PL" sz="2400" b="1" dirty="0" smtClean="0"/>
              <a:t>NOC BIBLIOTEK lub WOLNO CZYTAĆ! </a:t>
            </a:r>
            <a:endParaRPr lang="pl-PL" sz="2400" b="1" dirty="0"/>
          </a:p>
          <a:p>
            <a:r>
              <a:rPr lang="pl-PL" sz="2400" dirty="0"/>
              <a:t>Wybrane </a:t>
            </a:r>
            <a:r>
              <a:rPr lang="pl-PL" sz="2400" dirty="0" err="1" smtClean="0"/>
              <a:t>memy</a:t>
            </a:r>
            <a:r>
              <a:rPr lang="pl-PL" sz="2400" dirty="0" smtClean="0"/>
              <a:t> będziemy </a:t>
            </a:r>
            <a:r>
              <a:rPr lang="pl-PL" sz="2400" dirty="0"/>
              <a:t>na bieżąco publikować na stronie </a:t>
            </a:r>
            <a:r>
              <a:rPr lang="pl-PL" sz="2400" dirty="0" smtClean="0"/>
              <a:t>i </a:t>
            </a:r>
            <a:r>
              <a:rPr lang="pl-PL" sz="2400" dirty="0"/>
              <a:t>FB akcji, a 10 najlepszych nagrodzimy </a:t>
            </a:r>
            <a:r>
              <a:rPr lang="pl-PL" sz="2400" dirty="0" smtClean="0"/>
              <a:t>nowościami książkowymi.</a:t>
            </a:r>
            <a:endParaRPr lang="pl-PL" sz="2400" dirty="0"/>
          </a:p>
          <a:p>
            <a:r>
              <a:rPr lang="pl-PL" sz="2400" dirty="0" err="1"/>
              <a:t>Memy</a:t>
            </a:r>
            <a:r>
              <a:rPr lang="pl-PL" sz="2400" dirty="0"/>
              <a:t> </a:t>
            </a:r>
            <a:r>
              <a:rPr lang="pl-PL" sz="2400" dirty="0" smtClean="0"/>
              <a:t>zamieszczajcie w </a:t>
            </a:r>
            <a:r>
              <a:rPr lang="pl-PL" sz="2400" dirty="0" err="1"/>
              <a:t>internecie</a:t>
            </a:r>
            <a:r>
              <a:rPr lang="pl-PL" sz="2400" dirty="0"/>
              <a:t> i przesyłajcie </a:t>
            </a: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smtClean="0"/>
              <a:t>do </a:t>
            </a:r>
            <a:r>
              <a:rPr lang="pl-PL" sz="2400" dirty="0"/>
              <a:t>nas na adres: </a:t>
            </a:r>
            <a:r>
              <a:rPr lang="pl-PL" sz="2400" b="1" u="sng" dirty="0" err="1">
                <a:hlinkClick r:id="rId3"/>
              </a:rPr>
              <a:t>nocbibliotek@ceo.org.pl</a:t>
            </a:r>
            <a:r>
              <a:rPr lang="pl-PL" sz="2400" b="1" dirty="0"/>
              <a:t> </a:t>
            </a:r>
            <a:r>
              <a:rPr lang="pl-PL" sz="2400" b="1" dirty="0" smtClean="0"/>
              <a:t/>
            </a:r>
            <a:br>
              <a:rPr lang="pl-PL" sz="2400" b="1" dirty="0" smtClean="0"/>
            </a:br>
            <a:r>
              <a:rPr lang="pl-PL" sz="2400" b="1" dirty="0" smtClean="0"/>
              <a:t>do </a:t>
            </a:r>
            <a:r>
              <a:rPr lang="pl-PL" sz="2400" b="1" dirty="0"/>
              <a:t>1 czerwca. </a:t>
            </a:r>
            <a:r>
              <a:rPr lang="pl-PL" sz="2400" dirty="0"/>
              <a:t>Rozstrzygnięcie akcji </a:t>
            </a:r>
            <a:r>
              <a:rPr lang="pl-PL" sz="2400" b="1" dirty="0"/>
              <a:t>4 czerwca </a:t>
            </a:r>
            <a:r>
              <a:rPr lang="pl-PL" sz="2400" dirty="0"/>
              <a:t>podczas centralnej </a:t>
            </a:r>
            <a:r>
              <a:rPr lang="pl-PL" sz="2400" dirty="0" smtClean="0"/>
              <a:t>Nocy </a:t>
            </a:r>
            <a:r>
              <a:rPr lang="pl-PL" sz="2400" dirty="0"/>
              <a:t>w Bibliotece Narodowej.</a:t>
            </a:r>
          </a:p>
          <a:p>
            <a:endParaRPr lang="pl-PL" sz="2400" b="1" dirty="0"/>
          </a:p>
        </p:txBody>
      </p:sp>
      <p:sp>
        <p:nvSpPr>
          <p:cNvPr id="5" name="Tytuł 1"/>
          <p:cNvSpPr txBox="1">
            <a:spLocks/>
          </p:cNvSpPr>
          <p:nvPr/>
        </p:nvSpPr>
        <p:spPr>
          <a:xfrm>
            <a:off x="467544" y="33265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4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</a:t>
            </a:r>
            <a:r>
              <a:rPr kumimoji="0" lang="pl-PL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ONKURS!</a:t>
            </a:r>
            <a:endParaRPr kumimoji="0" lang="pl-PL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2292" name="Picture 4" descr="C:\Users\Marta\Desktop\NOC_BIBLIO_II\el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0836" y="5381625"/>
            <a:ext cx="6073164" cy="14763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54835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Marta\Desktop\NOC_BIBLIO_II\tlo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229600" cy="1143000"/>
          </a:xfrm>
        </p:spPr>
        <p:txBody>
          <a:bodyPr>
            <a:noAutofit/>
          </a:bodyPr>
          <a:lstStyle/>
          <a:p>
            <a:r>
              <a:rPr lang="pl-PL" b="1" dirty="0" smtClean="0">
                <a:solidFill>
                  <a:schemeClr val="bg1"/>
                </a:solidFill>
              </a:rPr>
              <a:t>ZAPRASZAMY NA KOLEJNE WEBINARIUM</a:t>
            </a:r>
            <a:endParaRPr lang="pl-PL" b="1" dirty="0">
              <a:solidFill>
                <a:schemeClr val="bg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9552" y="2132856"/>
            <a:ext cx="8229600" cy="4525963"/>
          </a:xfrm>
        </p:spPr>
        <p:txBody>
          <a:bodyPr/>
          <a:lstStyle/>
          <a:p>
            <a:pPr marL="0" lvl="0" indent="0" algn="ctr">
              <a:buNone/>
              <a:tabLst>
                <a:tab pos="1700213" algn="l"/>
              </a:tabLst>
            </a:pPr>
            <a:r>
              <a:rPr lang="pl-PL" altLang="pl-PL" b="1" dirty="0">
                <a:solidFill>
                  <a:schemeClr val="bg1"/>
                </a:solidFill>
                <a:latin typeface="+mj-lt"/>
              </a:rPr>
              <a:t>12 maja o </a:t>
            </a:r>
            <a:r>
              <a:rPr lang="pl-PL" altLang="pl-PL" b="1" dirty="0" smtClean="0">
                <a:solidFill>
                  <a:schemeClr val="bg1"/>
                </a:solidFill>
                <a:latin typeface="+mj-lt"/>
              </a:rPr>
              <a:t>godz. 10.00 </a:t>
            </a:r>
            <a:r>
              <a:rPr lang="pl-PL" altLang="pl-PL" dirty="0" smtClean="0">
                <a:solidFill>
                  <a:schemeClr val="bg1"/>
                </a:solidFill>
                <a:latin typeface="+mj-lt"/>
              </a:rPr>
              <a:t/>
            </a:r>
            <a:br>
              <a:rPr lang="pl-PL" altLang="pl-PL" dirty="0" smtClean="0">
                <a:solidFill>
                  <a:schemeClr val="bg1"/>
                </a:solidFill>
                <a:latin typeface="+mj-lt"/>
              </a:rPr>
            </a:br>
            <a:r>
              <a:rPr lang="pl-PL" altLang="pl-PL" dirty="0" err="1" smtClean="0">
                <a:solidFill>
                  <a:schemeClr val="bg1"/>
                </a:solidFill>
                <a:latin typeface="+mj-lt"/>
              </a:rPr>
              <a:t>webinarium</a:t>
            </a:r>
            <a:r>
              <a:rPr lang="pl-PL" altLang="pl-PL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pl-PL" altLang="pl-PL" dirty="0">
                <a:solidFill>
                  <a:schemeClr val="bg1"/>
                </a:solidFill>
                <a:latin typeface="+mj-lt"/>
              </a:rPr>
              <a:t>Nocy Bibliotek </a:t>
            </a:r>
            <a:endParaRPr lang="pl-PL" altLang="pl-PL" dirty="0" smtClean="0">
              <a:solidFill>
                <a:schemeClr val="bg1"/>
              </a:solidFill>
              <a:latin typeface="+mj-lt"/>
            </a:endParaRPr>
          </a:p>
          <a:p>
            <a:pPr marL="0" lvl="0" indent="0" algn="ctr">
              <a:buNone/>
              <a:tabLst>
                <a:tab pos="1700213" algn="l"/>
              </a:tabLst>
            </a:pPr>
            <a:r>
              <a:rPr lang="pl-PL" altLang="pl-PL" dirty="0" smtClean="0">
                <a:solidFill>
                  <a:schemeClr val="bg1"/>
                </a:solidFill>
                <a:latin typeface="+mj-lt"/>
              </a:rPr>
              <a:t/>
            </a:r>
            <a:br>
              <a:rPr lang="pl-PL" altLang="pl-PL" dirty="0" smtClean="0">
                <a:solidFill>
                  <a:schemeClr val="bg1"/>
                </a:solidFill>
                <a:latin typeface="+mj-lt"/>
              </a:rPr>
            </a:br>
            <a:r>
              <a:rPr lang="pl-PL" altLang="pl-PL" sz="4000" b="1" dirty="0" smtClean="0">
                <a:solidFill>
                  <a:schemeClr val="bg1"/>
                </a:solidFill>
                <a:latin typeface="+mj-lt"/>
              </a:rPr>
              <a:t>„</a:t>
            </a:r>
            <a:r>
              <a:rPr lang="pl-PL" sz="4000" dirty="0" smtClean="0">
                <a:solidFill>
                  <a:schemeClr val="bg1"/>
                </a:solidFill>
              </a:rPr>
              <a:t>Wybrane aspekty prawne organizacji Nocy Bibliotek</a:t>
            </a:r>
            <a:r>
              <a:rPr lang="pl-PL" altLang="pl-PL" sz="4000" b="1" dirty="0" smtClean="0">
                <a:solidFill>
                  <a:schemeClr val="bg1"/>
                </a:solidFill>
                <a:latin typeface="+mj-lt"/>
              </a:rPr>
              <a:t>”</a:t>
            </a:r>
          </a:p>
          <a:p>
            <a:pPr marL="0" lvl="0" indent="0" algn="ctr">
              <a:buNone/>
              <a:tabLst>
                <a:tab pos="1700213" algn="l"/>
              </a:tabLst>
            </a:pPr>
            <a:endParaRPr lang="pl-PL" altLang="pl-PL" sz="800" b="1" dirty="0">
              <a:solidFill>
                <a:schemeClr val="bg1"/>
              </a:solidFill>
              <a:latin typeface="+mj-lt"/>
            </a:endParaRPr>
          </a:p>
          <a:p>
            <a:pPr marL="0" lvl="0" indent="0" algn="ctr">
              <a:buNone/>
            </a:pPr>
            <a:r>
              <a:rPr lang="pl-PL" altLang="pl-PL" sz="2400" dirty="0" smtClean="0">
                <a:solidFill>
                  <a:schemeClr val="bg1"/>
                </a:solidFill>
                <a:latin typeface="+mj-lt"/>
              </a:rPr>
              <a:t>Gość: </a:t>
            </a:r>
            <a:r>
              <a:rPr lang="pl-PL" altLang="pl-PL" sz="2400" b="1" dirty="0">
                <a:solidFill>
                  <a:schemeClr val="bg1"/>
                </a:solidFill>
                <a:latin typeface="+mj-lt"/>
              </a:rPr>
              <a:t>mec. </a:t>
            </a:r>
            <a:r>
              <a:rPr lang="pl-PL" altLang="pl-PL" sz="2400" b="1" dirty="0" smtClean="0">
                <a:solidFill>
                  <a:schemeClr val="bg1"/>
                </a:solidFill>
                <a:latin typeface="+mj-lt"/>
              </a:rPr>
              <a:t>Katarzyna </a:t>
            </a:r>
            <a:r>
              <a:rPr lang="pl-PL" altLang="pl-PL" sz="2400" b="1" dirty="0">
                <a:solidFill>
                  <a:schemeClr val="bg1"/>
                </a:solidFill>
                <a:latin typeface="+mj-lt"/>
              </a:rPr>
              <a:t>Lejman</a:t>
            </a:r>
            <a:r>
              <a:rPr lang="pl-PL" altLang="pl-PL" sz="2400" dirty="0">
                <a:solidFill>
                  <a:schemeClr val="bg1"/>
                </a:solidFill>
                <a:latin typeface="+mj-lt"/>
              </a:rPr>
              <a:t>, </a:t>
            </a:r>
            <a:r>
              <a:rPr lang="pl-PL" altLang="pl-PL" sz="2400" dirty="0" smtClean="0">
                <a:solidFill>
                  <a:schemeClr val="bg1"/>
                </a:solidFill>
                <a:latin typeface="+mj-lt"/>
              </a:rPr>
              <a:t>prawnik </a:t>
            </a:r>
            <a:r>
              <a:rPr lang="pl-PL" altLang="pl-PL" sz="2400" dirty="0">
                <a:solidFill>
                  <a:schemeClr val="bg1"/>
                </a:solidFill>
                <a:latin typeface="+mj-lt"/>
              </a:rPr>
              <a:t>w zespole e-biznesu i własności intelektualnej kancelarii Wierzbowski </a:t>
            </a:r>
            <a:r>
              <a:rPr lang="pl-PL" altLang="pl-PL" sz="2400" dirty="0" err="1" smtClean="0">
                <a:solidFill>
                  <a:schemeClr val="bg1"/>
                </a:solidFill>
                <a:latin typeface="+mj-lt"/>
              </a:rPr>
              <a:t>Eversheds</a:t>
            </a:r>
            <a:r>
              <a:rPr lang="pl-PL" altLang="pl-PL" sz="2400" dirty="0" smtClean="0">
                <a:solidFill>
                  <a:schemeClr val="bg1"/>
                </a:solidFill>
                <a:latin typeface="+mj-lt"/>
              </a:rPr>
              <a:t>.</a:t>
            </a:r>
            <a:endParaRPr lang="pl-PL" altLang="pl-PL" sz="600" dirty="0">
              <a:solidFill>
                <a:schemeClr val="bg1"/>
              </a:solidFill>
              <a:latin typeface="+mj-lt"/>
            </a:endParaRPr>
          </a:p>
          <a:p>
            <a:pPr algn="ctr"/>
            <a:endParaRPr lang="pl-PL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27501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 txBox="1">
            <a:spLocks/>
          </p:cNvSpPr>
          <p:nvPr/>
        </p:nvSpPr>
        <p:spPr>
          <a:xfrm>
            <a:off x="467544" y="548680"/>
            <a:ext cx="8460432" cy="936104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l-PL" sz="4800" b="1" dirty="0" smtClean="0">
                <a:latin typeface="+mj-lt"/>
                <a:cs typeface="Lato Black" pitchFamily="34" charset="0"/>
              </a:rPr>
              <a:t>DO ZOBACZENIA PODCZAS NOCY BIBLIOTEK!</a:t>
            </a:r>
            <a:endParaRPr kumimoji="0" lang="pl-PL" sz="4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cs typeface="Lato Black" pitchFamily="34" charset="0"/>
            </a:endParaRPr>
          </a:p>
        </p:txBody>
      </p:sp>
      <p:sp>
        <p:nvSpPr>
          <p:cNvPr id="4" name="Podtytuł 2"/>
          <p:cNvSpPr txBox="1">
            <a:spLocks/>
          </p:cNvSpPr>
          <p:nvPr/>
        </p:nvSpPr>
        <p:spPr>
          <a:xfrm>
            <a:off x="0" y="4293096"/>
            <a:ext cx="9144000" cy="201622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l-PL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Lato" pitchFamily="34" charset="0"/>
              </a:rPr>
              <a:t>Piszcie</a:t>
            </a:r>
            <a:r>
              <a:rPr kumimoji="0" lang="pl-PL" sz="28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Lato" pitchFamily="34" charset="0"/>
              </a:rPr>
              <a:t> do nas na: </a:t>
            </a:r>
            <a:r>
              <a:rPr lang="pl-PL" sz="2800" b="1" dirty="0" smtClean="0">
                <a:latin typeface="+mj-lt"/>
                <a:cs typeface="Lato" pitchFamily="34" charset="0"/>
                <a:hlinkClick r:id="rId2"/>
              </a:rPr>
              <a:t>nocbibliotek@ceo.org.pl</a:t>
            </a:r>
            <a:endParaRPr lang="pl-PL" sz="2800" b="1" dirty="0" smtClean="0">
              <a:latin typeface="+mj-lt"/>
              <a:cs typeface="Lato" pitchFamily="34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l-PL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Lato" pitchFamily="34" charset="0"/>
              </a:rPr>
              <a:t>Strona akcji: nocbibliotek.org</a:t>
            </a:r>
          </a:p>
        </p:txBody>
      </p:sp>
      <p:pic>
        <p:nvPicPr>
          <p:cNvPr id="5" name="Picture 2" descr="C:\Users\Marta\Desktop\NOC_BIBLIO_II\el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092280" y="5157192"/>
            <a:ext cx="1728192" cy="1259804"/>
          </a:xfrm>
          <a:prstGeom prst="rect">
            <a:avLst/>
          </a:prstGeom>
          <a:noFill/>
        </p:spPr>
      </p:pic>
      <p:pic>
        <p:nvPicPr>
          <p:cNvPr id="16386" name="Picture 2" descr="C:\Users\Marta\Desktop\NOC_BIBLIO_II\NB_LOGO_2016\LOGO Z DATA\NB_LOGO_2016_z-data_144dpi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1484784"/>
            <a:ext cx="5616624" cy="22817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323528" y="620688"/>
            <a:ext cx="200888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baseline="30000" dirty="0" err="1" smtClean="0">
                <a:latin typeface="Lato" pitchFamily="34" charset="0"/>
                <a:cs typeface="Lato" pitchFamily="34" charset="0"/>
              </a:rPr>
              <a:t>Główny</a:t>
            </a:r>
            <a:r>
              <a:rPr lang="en-GB" b="1" baseline="30000" dirty="0" smtClean="0">
                <a:latin typeface="Lato" pitchFamily="34" charset="0"/>
                <a:cs typeface="Lato" pitchFamily="34" charset="0"/>
              </a:rPr>
              <a:t> </a:t>
            </a:r>
            <a:r>
              <a:rPr lang="en-GB" b="1" baseline="30000" dirty="0" err="1" smtClean="0">
                <a:latin typeface="Lato" pitchFamily="34" charset="0"/>
                <a:cs typeface="Lato" pitchFamily="34" charset="0"/>
              </a:rPr>
              <a:t>organizator</a:t>
            </a:r>
            <a:r>
              <a:rPr lang="en-GB" b="1" baseline="30000" dirty="0" smtClean="0">
                <a:latin typeface="Lato" pitchFamily="34" charset="0"/>
                <a:cs typeface="Lato" pitchFamily="34" charset="0"/>
              </a:rPr>
              <a:t> </a:t>
            </a:r>
            <a:r>
              <a:rPr lang="en-GB" b="1" baseline="30000" dirty="0" err="1" smtClean="0">
                <a:latin typeface="Lato" pitchFamily="34" charset="0"/>
                <a:cs typeface="Lato" pitchFamily="34" charset="0"/>
              </a:rPr>
              <a:t>akcji</a:t>
            </a:r>
            <a:endParaRPr lang="en-GB" b="1" baseline="30000" dirty="0" smtClean="0">
              <a:latin typeface="Lato" pitchFamily="34" charset="0"/>
              <a:cs typeface="Lato" pitchFamily="34" charset="0"/>
            </a:endParaRPr>
          </a:p>
        </p:txBody>
      </p:sp>
      <p:pic>
        <p:nvPicPr>
          <p:cNvPr id="1026" name="Picture 2" descr="C:\Users\Marta\Desktop\NB_loga\ce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908720"/>
            <a:ext cx="1224136" cy="671300"/>
          </a:xfrm>
          <a:prstGeom prst="rect">
            <a:avLst/>
          </a:prstGeom>
          <a:noFill/>
        </p:spPr>
      </p:pic>
      <p:sp>
        <p:nvSpPr>
          <p:cNvPr id="4" name="Prostokąt 3"/>
          <p:cNvSpPr/>
          <p:nvPr/>
        </p:nvSpPr>
        <p:spPr>
          <a:xfrm>
            <a:off x="395536" y="2359913"/>
            <a:ext cx="169148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 baseline="30000" dirty="0" smtClean="0">
                <a:latin typeface="Lato" pitchFamily="34" charset="0"/>
                <a:cs typeface="Lato" pitchFamily="34" charset="0"/>
              </a:rPr>
              <a:t>Współorganizatorzy</a:t>
            </a:r>
            <a:endParaRPr lang="en-GB" baseline="30000" dirty="0" smtClean="0">
              <a:latin typeface="Lato" pitchFamily="34" charset="0"/>
              <a:cs typeface="Lato" pitchFamily="34" charset="0"/>
            </a:endParaRPr>
          </a:p>
        </p:txBody>
      </p:sp>
      <p:pic>
        <p:nvPicPr>
          <p:cNvPr id="1027" name="Picture 3" descr="C:\Users\Marta\Desktop\NB_loga\instytut_ksiazki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563409"/>
            <a:ext cx="792088" cy="953823"/>
          </a:xfrm>
          <a:prstGeom prst="rect">
            <a:avLst/>
          </a:prstGeom>
          <a:noFill/>
        </p:spPr>
      </p:pic>
      <p:pic>
        <p:nvPicPr>
          <p:cNvPr id="1028" name="Picture 4" descr="C:\Users\Marta\Desktop\NB_loga\abcxxi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2700626"/>
            <a:ext cx="1512168" cy="728374"/>
          </a:xfrm>
          <a:prstGeom prst="rect">
            <a:avLst/>
          </a:prstGeom>
          <a:noFill/>
        </p:spPr>
      </p:pic>
      <p:pic>
        <p:nvPicPr>
          <p:cNvPr id="1029" name="Picture 5" descr="C:\Users\Marta\Desktop\NB_loga\frsi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3717032"/>
            <a:ext cx="1458708" cy="504056"/>
          </a:xfrm>
          <a:prstGeom prst="rect">
            <a:avLst/>
          </a:prstGeom>
          <a:noFill/>
        </p:spPr>
      </p:pic>
      <p:sp>
        <p:nvSpPr>
          <p:cNvPr id="8" name="Prostokąt 7"/>
          <p:cNvSpPr/>
          <p:nvPr/>
        </p:nvSpPr>
        <p:spPr>
          <a:xfrm>
            <a:off x="2987824" y="620688"/>
            <a:ext cx="19271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baseline="30000" dirty="0" smtClean="0"/>
              <a:t>Dofinansowano ze środków Ministra Kultury </a:t>
            </a:r>
            <a:br>
              <a:rPr lang="pl-PL" b="1" baseline="30000" dirty="0" smtClean="0"/>
            </a:br>
            <a:r>
              <a:rPr lang="pl-PL" b="1" baseline="30000" dirty="0" smtClean="0"/>
              <a:t>i Dziedzictwa Narodowego</a:t>
            </a:r>
          </a:p>
        </p:txBody>
      </p:sp>
      <p:pic>
        <p:nvPicPr>
          <p:cNvPr id="1030" name="Picture 6" descr="C:\Users\Marta\Desktop\NB_loga\mkidn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59832" y="1412776"/>
            <a:ext cx="1152128" cy="675594"/>
          </a:xfrm>
          <a:prstGeom prst="rect">
            <a:avLst/>
          </a:prstGeom>
          <a:noFill/>
        </p:spPr>
      </p:pic>
      <p:pic>
        <p:nvPicPr>
          <p:cNvPr id="1031" name="Picture 7" descr="C:\Users\Marta\Desktop\NB_loga\nprc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59832" y="2348880"/>
            <a:ext cx="1440160" cy="542270"/>
          </a:xfrm>
          <a:prstGeom prst="rect">
            <a:avLst/>
          </a:prstGeom>
          <a:noFill/>
        </p:spPr>
      </p:pic>
      <p:sp>
        <p:nvSpPr>
          <p:cNvPr id="12" name="Prostokąt 11"/>
          <p:cNvSpPr/>
          <p:nvPr/>
        </p:nvSpPr>
        <p:spPr>
          <a:xfrm>
            <a:off x="5609684" y="620688"/>
            <a:ext cx="79284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baseline="30000" dirty="0" err="1" smtClean="0"/>
              <a:t>Partnerzy</a:t>
            </a:r>
            <a:endParaRPr lang="en-GB" baseline="30000" dirty="0" smtClean="0"/>
          </a:p>
        </p:txBody>
      </p:sp>
      <p:pic>
        <p:nvPicPr>
          <p:cNvPr id="1032" name="Picture 8" descr="C:\Users\Marta\Desktop\NB_loga\znak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08304" y="2564904"/>
            <a:ext cx="1512168" cy="250768"/>
          </a:xfrm>
          <a:prstGeom prst="rect">
            <a:avLst/>
          </a:prstGeom>
          <a:noFill/>
        </p:spPr>
      </p:pic>
      <p:pic>
        <p:nvPicPr>
          <p:cNvPr id="1033" name="Picture 9" descr="C:\Users\Marta\Desktop\NB_loga\egmont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452320" y="1844824"/>
            <a:ext cx="1368152" cy="480444"/>
          </a:xfrm>
          <a:prstGeom prst="rect">
            <a:avLst/>
          </a:prstGeom>
          <a:noFill/>
        </p:spPr>
      </p:pic>
      <p:pic>
        <p:nvPicPr>
          <p:cNvPr id="1034" name="Picture 10" descr="C:\Users\Marta\Desktop\NB_loga\bn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724128" y="1052736"/>
            <a:ext cx="1333500" cy="390525"/>
          </a:xfrm>
          <a:prstGeom prst="rect">
            <a:avLst/>
          </a:prstGeom>
          <a:noFill/>
        </p:spPr>
      </p:pic>
      <p:pic>
        <p:nvPicPr>
          <p:cNvPr id="1035" name="Picture 11" descr="C:\Users\Marta\Desktop\NB_loga\nagroda_kapuscinskiego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380312" y="3789040"/>
            <a:ext cx="1577630" cy="377259"/>
          </a:xfrm>
          <a:prstGeom prst="rect">
            <a:avLst/>
          </a:prstGeom>
          <a:noFill/>
        </p:spPr>
      </p:pic>
      <p:pic>
        <p:nvPicPr>
          <p:cNvPr id="1036" name="Picture 12" descr="C:\Users\Marta\Desktop\NB_loga\nina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596336" y="908720"/>
            <a:ext cx="1154832" cy="660989"/>
          </a:xfrm>
          <a:prstGeom prst="rect">
            <a:avLst/>
          </a:prstGeom>
          <a:noFill/>
        </p:spPr>
      </p:pic>
      <p:pic>
        <p:nvPicPr>
          <p:cNvPr id="1037" name="Picture 13" descr="C:\Users\Marta\Desktop\NB_loga\polona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724128" y="1844824"/>
            <a:ext cx="1206450" cy="360040"/>
          </a:xfrm>
          <a:prstGeom prst="rect">
            <a:avLst/>
          </a:prstGeom>
          <a:noFill/>
        </p:spPr>
      </p:pic>
      <p:pic>
        <p:nvPicPr>
          <p:cNvPr id="1038" name="Picture 14" descr="C:\Users\Marta\Desktop\NB_loga\sbp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724128" y="2521276"/>
            <a:ext cx="936104" cy="1051740"/>
          </a:xfrm>
          <a:prstGeom prst="rect">
            <a:avLst/>
          </a:prstGeom>
          <a:noFill/>
        </p:spPr>
      </p:pic>
      <p:sp>
        <p:nvSpPr>
          <p:cNvPr id="20" name="Prostokąt 19"/>
          <p:cNvSpPr/>
          <p:nvPr/>
        </p:nvSpPr>
        <p:spPr>
          <a:xfrm>
            <a:off x="3177568" y="4798760"/>
            <a:ext cx="64806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baseline="30000" dirty="0" err="1" smtClean="0"/>
              <a:t>Patroni</a:t>
            </a:r>
            <a:endParaRPr lang="en-GB" b="1" baseline="30000" dirty="0" smtClean="0"/>
          </a:p>
        </p:txBody>
      </p:sp>
      <p:pic>
        <p:nvPicPr>
          <p:cNvPr id="1039" name="Picture 15" descr="C:\Users\Marta\Desktop\NB_loga\gw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995936" y="4797152"/>
            <a:ext cx="1321349" cy="504056"/>
          </a:xfrm>
          <a:prstGeom prst="rect">
            <a:avLst/>
          </a:prstGeom>
          <a:noFill/>
        </p:spPr>
      </p:pic>
      <p:pic>
        <p:nvPicPr>
          <p:cNvPr id="1040" name="Picture 16" descr="C:\Users\Marta\Desktop\NB_loga\magazyn-ksiazki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635896" y="5733256"/>
            <a:ext cx="1440160" cy="369465"/>
          </a:xfrm>
          <a:prstGeom prst="rect">
            <a:avLst/>
          </a:prstGeom>
          <a:noFill/>
        </p:spPr>
      </p:pic>
      <p:pic>
        <p:nvPicPr>
          <p:cNvPr id="1041" name="Picture 17" descr="C:\Users\Marta\Desktop\NB_loga\tvp-kultura.jp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452320" y="4797152"/>
            <a:ext cx="1104022" cy="589131"/>
          </a:xfrm>
          <a:prstGeom prst="rect">
            <a:avLst/>
          </a:prstGeom>
          <a:noFill/>
        </p:spPr>
      </p:pic>
      <p:pic>
        <p:nvPicPr>
          <p:cNvPr id="1042" name="Picture 18" descr="C:\Users\Marta\Desktop\NB_loga\radiowa-jedynka.jp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5796136" y="4797152"/>
            <a:ext cx="1152128" cy="404150"/>
          </a:xfrm>
          <a:prstGeom prst="rect">
            <a:avLst/>
          </a:prstGeom>
          <a:noFill/>
        </p:spPr>
      </p:pic>
      <p:pic>
        <p:nvPicPr>
          <p:cNvPr id="1043" name="Picture 19" descr="C:\Users\Marta\Desktop\NB_loga\biblioteka_w_szkole.pn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5508104" y="5661248"/>
            <a:ext cx="1272578" cy="432048"/>
          </a:xfrm>
          <a:prstGeom prst="rect">
            <a:avLst/>
          </a:prstGeom>
          <a:noFill/>
        </p:spPr>
      </p:pic>
      <p:pic>
        <p:nvPicPr>
          <p:cNvPr id="1044" name="Picture 20" descr="C:\Users\Marta\Desktop\NB_loga\LustroBiblioteki1.pn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7092280" y="5723831"/>
            <a:ext cx="1620180" cy="288032"/>
          </a:xfrm>
          <a:prstGeom prst="rect">
            <a:avLst/>
          </a:prstGeom>
          <a:noFill/>
        </p:spPr>
      </p:pic>
      <p:pic>
        <p:nvPicPr>
          <p:cNvPr id="1045" name="Picture 21" descr="C:\Users\Marta\Desktop\NB_loga\ClickMeeting_616475_i0.jpg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5220072" y="3861048"/>
            <a:ext cx="1584176" cy="269310"/>
          </a:xfrm>
          <a:prstGeom prst="rect">
            <a:avLst/>
          </a:prstGeom>
          <a:noFill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7452320" y="3068960"/>
            <a:ext cx="142875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Marta\Desktop\NOC_BIBLIO_II\el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5517232"/>
            <a:ext cx="6372200" cy="1340768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3567" y="1556792"/>
            <a:ext cx="8167157" cy="4104456"/>
          </a:xfrm>
        </p:spPr>
        <p:txBody>
          <a:bodyPr>
            <a:normAutofit/>
          </a:bodyPr>
          <a:lstStyle/>
          <a:p>
            <a:pPr algn="l"/>
            <a:r>
              <a:rPr lang="pl-PL" sz="4000" b="1" dirty="0" smtClean="0">
                <a:cs typeface="Lato Black" pitchFamily="34" charset="0"/>
              </a:rPr>
              <a:t>GOŚCIE WEBINARIUM</a:t>
            </a:r>
            <a:r>
              <a:rPr lang="pl-PL" sz="5400" b="1" dirty="0" smtClean="0">
                <a:cs typeface="Lato" pitchFamily="34" charset="0"/>
              </a:rPr>
              <a:t/>
            </a:r>
            <a:br>
              <a:rPr lang="pl-PL" sz="5400" b="1" dirty="0" smtClean="0">
                <a:cs typeface="Lato" pitchFamily="34" charset="0"/>
              </a:rPr>
            </a:br>
            <a:r>
              <a:rPr lang="pl-PL" sz="1400" b="1" dirty="0" smtClean="0">
                <a:cs typeface="Lato" pitchFamily="34" charset="0"/>
              </a:rPr>
              <a:t/>
            </a:r>
            <a:br>
              <a:rPr lang="pl-PL" sz="1400" b="1" dirty="0" smtClean="0">
                <a:cs typeface="Lato" pitchFamily="34" charset="0"/>
              </a:rPr>
            </a:br>
            <a:r>
              <a:rPr lang="pl-PL" sz="2200" b="1" dirty="0" smtClean="0">
                <a:cs typeface="Lato Black" pitchFamily="34" charset="0"/>
              </a:rPr>
              <a:t>Alicja Pacewicz </a:t>
            </a:r>
            <a:r>
              <a:rPr lang="pl-PL" sz="2200" dirty="0" smtClean="0">
                <a:cs typeface="Lato" pitchFamily="34" charset="0"/>
              </a:rPr>
              <a:t>– wiceprezes </a:t>
            </a:r>
            <a:r>
              <a:rPr lang="pl-PL" sz="2200" dirty="0">
                <a:cs typeface="Lato" pitchFamily="34" charset="0"/>
              </a:rPr>
              <a:t>Centrum Edukacji </a:t>
            </a:r>
            <a:r>
              <a:rPr lang="pl-PL" sz="2200" dirty="0" smtClean="0">
                <a:cs typeface="Lato" pitchFamily="34" charset="0"/>
              </a:rPr>
              <a:t>Obywatelskiej, głównego organizatora akcji </a:t>
            </a:r>
            <a:br>
              <a:rPr lang="pl-PL" sz="2200" dirty="0" smtClean="0">
                <a:cs typeface="Lato" pitchFamily="34" charset="0"/>
              </a:rPr>
            </a:br>
            <a:r>
              <a:rPr lang="pl-PL" sz="2200" b="1" dirty="0" smtClean="0">
                <a:cs typeface="Lato Black" pitchFamily="34" charset="0"/>
              </a:rPr>
              <a:t>Irena Koźmińska </a:t>
            </a:r>
            <a:r>
              <a:rPr lang="pl-PL" sz="2200" dirty="0">
                <a:cs typeface="Lato" pitchFamily="34" charset="0"/>
              </a:rPr>
              <a:t>– prezes fundacji </a:t>
            </a:r>
            <a:r>
              <a:rPr lang="pl-PL" sz="2200" dirty="0" smtClean="0">
                <a:cs typeface="Lato" pitchFamily="34" charset="0"/>
              </a:rPr>
              <a:t>„ABCXXI - Cała </a:t>
            </a:r>
            <a:r>
              <a:rPr lang="pl-PL" sz="2200" dirty="0">
                <a:cs typeface="Lato" pitchFamily="34" charset="0"/>
              </a:rPr>
              <a:t>Polska </a:t>
            </a:r>
            <a:r>
              <a:rPr lang="pl-PL" sz="2200" dirty="0" smtClean="0">
                <a:cs typeface="Lato" pitchFamily="34" charset="0"/>
              </a:rPr>
              <a:t/>
            </a:r>
            <a:br>
              <a:rPr lang="pl-PL" sz="2200" dirty="0" smtClean="0">
                <a:cs typeface="Lato" pitchFamily="34" charset="0"/>
              </a:rPr>
            </a:br>
            <a:r>
              <a:rPr lang="pl-PL" sz="2200" dirty="0" smtClean="0">
                <a:cs typeface="Lato" pitchFamily="34" charset="0"/>
              </a:rPr>
              <a:t>czyta dzieciom”</a:t>
            </a:r>
            <a:br>
              <a:rPr lang="pl-PL" sz="2200" dirty="0" smtClean="0">
                <a:cs typeface="Lato" pitchFamily="34" charset="0"/>
              </a:rPr>
            </a:br>
            <a:r>
              <a:rPr lang="pl-PL" sz="2200" b="1" dirty="0" smtClean="0">
                <a:cs typeface="Lato Black" pitchFamily="34" charset="0"/>
              </a:rPr>
              <a:t>Katarzyna Sołtan-Młodożeniec </a:t>
            </a:r>
            <a:r>
              <a:rPr lang="pl-PL" sz="2200" dirty="0" smtClean="0">
                <a:cs typeface="Lato" pitchFamily="34" charset="0"/>
              </a:rPr>
              <a:t>– krajowa koordynatorka </a:t>
            </a:r>
            <a:br>
              <a:rPr lang="pl-PL" sz="2200" dirty="0" smtClean="0">
                <a:cs typeface="Lato" pitchFamily="34" charset="0"/>
              </a:rPr>
            </a:br>
            <a:r>
              <a:rPr lang="pl-PL" sz="2200" dirty="0" smtClean="0">
                <a:cs typeface="Lato" pitchFamily="34" charset="0"/>
              </a:rPr>
              <a:t>akcji Noc Bibliotek</a:t>
            </a:r>
            <a:br>
              <a:rPr lang="pl-PL" sz="2200" dirty="0" smtClean="0">
                <a:cs typeface="Lato" pitchFamily="34" charset="0"/>
              </a:rPr>
            </a:br>
            <a:r>
              <a:rPr lang="pl-PL" sz="2200" dirty="0" smtClean="0">
                <a:cs typeface="Lato" pitchFamily="34" charset="0"/>
              </a:rPr>
              <a:t>Prowadzenie: </a:t>
            </a:r>
            <a:r>
              <a:rPr lang="pl-PL" sz="2200" b="1" dirty="0" smtClean="0">
                <a:cs typeface="Lato Black" pitchFamily="34" charset="0"/>
              </a:rPr>
              <a:t>Agnieszka </a:t>
            </a:r>
            <a:r>
              <a:rPr lang="pl-PL" sz="2200" b="1" dirty="0">
                <a:cs typeface="Lato Black" pitchFamily="34" charset="0"/>
              </a:rPr>
              <a:t>Koszowska</a:t>
            </a:r>
            <a:r>
              <a:rPr lang="pl-PL" sz="2200" dirty="0">
                <a:cs typeface="Lato" pitchFamily="34" charset="0"/>
              </a:rPr>
              <a:t>, </a:t>
            </a:r>
            <a:r>
              <a:rPr lang="pl-PL" sz="2200" dirty="0" smtClean="0">
                <a:cs typeface="Lato" pitchFamily="34" charset="0"/>
              </a:rPr>
              <a:t>Fundacja Rozwoju Społeczeństwa Informacyjnego </a:t>
            </a:r>
            <a:r>
              <a:rPr lang="pl-PL" sz="2200" dirty="0">
                <a:cs typeface="Lato" pitchFamily="34" charset="0"/>
              </a:rPr>
              <a:t>– współorganizator </a:t>
            </a:r>
            <a:r>
              <a:rPr lang="pl-PL" sz="2200" dirty="0" smtClean="0">
                <a:cs typeface="Lato" pitchFamily="34" charset="0"/>
              </a:rPr>
              <a:t>akcji.</a:t>
            </a:r>
            <a:endParaRPr lang="pl-PL" sz="2200" b="1" dirty="0">
              <a:cs typeface="Lato" pitchFamily="34" charset="0"/>
            </a:endParaRPr>
          </a:p>
        </p:txBody>
      </p:sp>
      <p:pic>
        <p:nvPicPr>
          <p:cNvPr id="4099" name="Picture 3" descr="C:\Users\Marta\Desktop\NOC_BIBLIO_II\NB_LOGO_2016\LOGO Z DATA\NB_LOGO_2016_z-data_72dpi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32656"/>
            <a:ext cx="2885859" cy="1172380"/>
          </a:xfrm>
          <a:prstGeom prst="rect">
            <a:avLst/>
          </a:prstGeom>
          <a:noFill/>
        </p:spPr>
      </p:pic>
      <p:pic>
        <p:nvPicPr>
          <p:cNvPr id="2050" name="Picture 2" descr="C:\Users\Marta\Desktop\NOC_BIBLIO_II\kropki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-171400"/>
            <a:ext cx="6254750" cy="147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27584" y="1700808"/>
            <a:ext cx="7488832" cy="4248472"/>
          </a:xfrm>
        </p:spPr>
        <p:txBody>
          <a:bodyPr>
            <a:normAutofit/>
          </a:bodyPr>
          <a:lstStyle/>
          <a:p>
            <a:r>
              <a:rPr lang="pl-PL" sz="2800" dirty="0"/>
              <a:t>Noc Bibliotek to ogólnopolska wieczorno-nocna akcja promująca czytelnictwo </a:t>
            </a:r>
            <a:r>
              <a:rPr lang="pl-PL" sz="2800" dirty="0" smtClean="0"/>
              <a:t/>
            </a:r>
            <a:br>
              <a:rPr lang="pl-PL" sz="2800" dirty="0" smtClean="0"/>
            </a:br>
            <a:r>
              <a:rPr lang="pl-PL" sz="2800" dirty="0" smtClean="0"/>
              <a:t>i </a:t>
            </a:r>
            <a:r>
              <a:rPr lang="pl-PL" sz="2800" b="1" dirty="0"/>
              <a:t>biblioteki jako najbardziej </a:t>
            </a:r>
            <a:r>
              <a:rPr lang="pl-PL" sz="2800" b="1" dirty="0" smtClean="0"/>
              <a:t>otwarte, dostępne </a:t>
            </a:r>
            <a:r>
              <a:rPr lang="pl-PL" sz="2800" b="1" dirty="0"/>
              <a:t>instytucje kultury</a:t>
            </a:r>
            <a:r>
              <a:rPr lang="pl-PL" sz="2800" dirty="0"/>
              <a:t>, często jedyne </a:t>
            </a:r>
            <a:r>
              <a:rPr lang="pl-PL" sz="2800" dirty="0" smtClean="0"/>
              <a:t/>
            </a:r>
            <a:br>
              <a:rPr lang="pl-PL" sz="2800" dirty="0" smtClean="0"/>
            </a:br>
            <a:r>
              <a:rPr lang="pl-PL" sz="2800" dirty="0" smtClean="0"/>
              <a:t>w </a:t>
            </a:r>
            <a:r>
              <a:rPr lang="pl-PL" sz="2800" dirty="0"/>
              <a:t>małych miejscowościach, gdzie nie ma teatrów, kin, muzeów, galerii i filharmonii</a:t>
            </a:r>
            <a:r>
              <a:rPr lang="pl-PL" sz="2800" dirty="0" smtClean="0"/>
              <a:t>.</a:t>
            </a:r>
            <a:br>
              <a:rPr lang="pl-PL" sz="2800" dirty="0" smtClean="0"/>
            </a:br>
            <a:endParaRPr lang="pl-PL" sz="1200" dirty="0"/>
          </a:p>
          <a:p>
            <a:r>
              <a:rPr lang="pl-PL" sz="2800" dirty="0"/>
              <a:t>Miejsca z bogatą ofertą kulturalną, </a:t>
            </a:r>
            <a:r>
              <a:rPr lang="pl-PL" sz="2800" dirty="0" smtClean="0"/>
              <a:t/>
            </a:r>
            <a:br>
              <a:rPr lang="pl-PL" sz="2800" dirty="0" smtClean="0"/>
            </a:br>
            <a:r>
              <a:rPr lang="pl-PL" sz="2800" dirty="0" smtClean="0"/>
              <a:t>z </a:t>
            </a:r>
            <a:r>
              <a:rPr lang="pl-PL" sz="2800" dirty="0"/>
              <a:t>których zasobów warto korzystać. </a:t>
            </a:r>
            <a:endParaRPr lang="pl-PL" sz="2800" dirty="0" smtClean="0"/>
          </a:p>
          <a:p>
            <a:pPr marL="0" indent="0">
              <a:buNone/>
            </a:pPr>
            <a:endParaRPr lang="pl-PL" sz="2800" dirty="0" smtClean="0"/>
          </a:p>
          <a:p>
            <a:pPr marL="0" indent="0">
              <a:buNone/>
            </a:pPr>
            <a:endParaRPr lang="pl-PL" sz="2800" dirty="0"/>
          </a:p>
        </p:txBody>
      </p:sp>
      <p:pic>
        <p:nvPicPr>
          <p:cNvPr id="3075" name="Picture 3" descr="C:\Users\Marta\Desktop\NOC_BIBLIO_II\el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2267744" y="4740770"/>
            <a:ext cx="7128792" cy="2216622"/>
          </a:xfrm>
          <a:prstGeom prst="rect">
            <a:avLst/>
          </a:prstGeom>
          <a:noFill/>
        </p:spPr>
      </p:pic>
      <p:pic>
        <p:nvPicPr>
          <p:cNvPr id="7" name="Picture 3" descr="C:\Users\Marta\Desktop\NOC_BIBLIO_II\NB_LOGO_2016\LOGO Z DATA\NB_LOGO_2016_z-data_72dpi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04664"/>
            <a:ext cx="2885859" cy="1172380"/>
          </a:xfrm>
          <a:prstGeom prst="rect">
            <a:avLst/>
          </a:prstGeom>
          <a:noFill/>
        </p:spPr>
      </p:pic>
      <p:pic>
        <p:nvPicPr>
          <p:cNvPr id="3076" name="Picture 4" descr="C:\Users\Marta\Desktop\NOC_BIBLIO_II\el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-459432"/>
            <a:ext cx="6012160" cy="173126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66359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Marta\Desktop\NOC_BIBLIO_II\04_materaly-edukacyjn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146686"/>
            <a:ext cx="3491880" cy="1778308"/>
          </a:xfrm>
          <a:prstGeom prst="rect">
            <a:avLst/>
          </a:prstGeom>
          <a:noFill/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99592" y="1916832"/>
            <a:ext cx="7848872" cy="4641379"/>
          </a:xfrm>
        </p:spPr>
        <p:txBody>
          <a:bodyPr>
            <a:normAutofit/>
          </a:bodyPr>
          <a:lstStyle/>
          <a:p>
            <a:r>
              <a:rPr lang="pl-PL" sz="2800" dirty="0"/>
              <a:t>Dla bibliotek to </a:t>
            </a:r>
            <a:r>
              <a:rPr lang="pl-PL" sz="2800" dirty="0" smtClean="0"/>
              <a:t>okazja </a:t>
            </a:r>
            <a:r>
              <a:rPr lang="pl-PL" sz="2800" dirty="0"/>
              <a:t>do atrakcyjnego </a:t>
            </a:r>
            <a:r>
              <a:rPr lang="pl-PL" sz="2800" dirty="0" smtClean="0"/>
              <a:t/>
            </a:r>
            <a:br>
              <a:rPr lang="pl-PL" sz="2800" dirty="0" smtClean="0"/>
            </a:br>
            <a:r>
              <a:rPr lang="pl-PL" sz="2800" dirty="0" smtClean="0"/>
              <a:t>i </a:t>
            </a:r>
            <a:r>
              <a:rPr lang="pl-PL" sz="2800" dirty="0"/>
              <a:t>niekonwencjonalnego </a:t>
            </a:r>
            <a:r>
              <a:rPr lang="pl-PL" sz="2800" b="1" dirty="0"/>
              <a:t>pokazania swoich zbiorów</a:t>
            </a:r>
            <a:r>
              <a:rPr lang="pl-PL" sz="2800" dirty="0"/>
              <a:t>, do wymyślenia </a:t>
            </a:r>
            <a:r>
              <a:rPr lang="pl-PL" sz="2800" b="1" dirty="0"/>
              <a:t>działań artystycznych</a:t>
            </a:r>
            <a:r>
              <a:rPr lang="pl-PL" sz="2800" dirty="0"/>
              <a:t>, </a:t>
            </a:r>
            <a:r>
              <a:rPr lang="pl-PL" sz="2800" b="1" dirty="0"/>
              <a:t>edukacyjnych</a:t>
            </a:r>
            <a:r>
              <a:rPr lang="pl-PL" sz="2800" dirty="0"/>
              <a:t>, a nawet </a:t>
            </a:r>
            <a:r>
              <a:rPr lang="pl-PL" sz="2800" b="1" dirty="0"/>
              <a:t>rozrywkowych</a:t>
            </a:r>
            <a:r>
              <a:rPr lang="pl-PL" sz="2800" dirty="0"/>
              <a:t>, </a:t>
            </a:r>
            <a:r>
              <a:rPr lang="pl-PL" sz="2800" dirty="0" smtClean="0"/>
              <a:t>które zachęcają </a:t>
            </a:r>
            <a:r>
              <a:rPr lang="pl-PL" sz="2800" dirty="0"/>
              <a:t>do </a:t>
            </a:r>
            <a:r>
              <a:rPr lang="pl-PL" sz="2800" dirty="0" smtClean="0"/>
              <a:t>czytania.</a:t>
            </a:r>
            <a:endParaRPr lang="pl-PL" sz="2800" dirty="0"/>
          </a:p>
          <a:p>
            <a:r>
              <a:rPr lang="pl-PL" sz="2800" dirty="0"/>
              <a:t>Liczymy na to, że po poznaniu bibliotek podczas Nocy i przekonaniu się, że takie </a:t>
            </a:r>
            <a:r>
              <a:rPr lang="pl-PL" sz="2800" b="1" dirty="0"/>
              <a:t>ciekawe, całkiem bezpłatne miejsca są tuż za rogiem</a:t>
            </a:r>
            <a:r>
              <a:rPr lang="pl-PL" sz="2800" dirty="0"/>
              <a:t>, sąsiedzi wrócą do nich również w dzień. I w kolejne dni. </a:t>
            </a:r>
          </a:p>
          <a:p>
            <a:endParaRPr lang="pl-PL" sz="2800" dirty="0"/>
          </a:p>
        </p:txBody>
      </p:sp>
      <p:pic>
        <p:nvPicPr>
          <p:cNvPr id="7" name="Picture 3" descr="C:\Users\Marta\Desktop\NOC_BIBLIO_II\NB_LOGO_2016\LOGO Z DATA\NB_LOGO_2016_z-data_72dpi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04664"/>
            <a:ext cx="2885859" cy="11723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24235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Users\Marta\Desktop\NOC_BIBLIO_II\kropk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-171400"/>
            <a:ext cx="6254750" cy="1473200"/>
          </a:xfrm>
          <a:prstGeom prst="rect">
            <a:avLst/>
          </a:prstGeom>
          <a:noFill/>
        </p:spPr>
      </p:pic>
      <p:pic>
        <p:nvPicPr>
          <p:cNvPr id="5" name="Picture 3" descr="C:\Users\Marta\Desktop\NOC_BIBLIO_II\NB_LOGO_2016\LOGO Z DATA\NB_LOGO_2016_z-data_72dpi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7" y="404664"/>
            <a:ext cx="2664296" cy="1082370"/>
          </a:xfrm>
          <a:prstGeom prst="rect">
            <a:avLst/>
          </a:prstGeom>
          <a:noFill/>
        </p:spPr>
      </p:pic>
      <p:sp>
        <p:nvSpPr>
          <p:cNvPr id="9" name="Tytuł 1"/>
          <p:cNvSpPr txBox="1">
            <a:spLocks/>
          </p:cNvSpPr>
          <p:nvPr/>
        </p:nvSpPr>
        <p:spPr>
          <a:xfrm>
            <a:off x="3707904" y="1196752"/>
            <a:ext cx="3312368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6000" b="1" dirty="0" smtClean="0">
                <a:latin typeface="+mj-lt"/>
                <a:ea typeface="+mj-ea"/>
                <a:cs typeface="+mj-cs"/>
              </a:rPr>
              <a:t>KIEDY?</a:t>
            </a:r>
            <a:endParaRPr kumimoji="0" lang="pl-PL" sz="6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Symbol zastępczy zawartości 2"/>
          <p:cNvSpPr txBox="1">
            <a:spLocks/>
          </p:cNvSpPr>
          <p:nvPr/>
        </p:nvSpPr>
        <p:spPr>
          <a:xfrm>
            <a:off x="971600" y="2276872"/>
            <a:ext cx="7488832" cy="4176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l-PL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Lato" pitchFamily="34" charset="0"/>
              </a:rPr>
              <a:t>4 CZERWCA</a:t>
            </a:r>
            <a:r>
              <a:rPr kumimoji="0" lang="pl-PL" sz="32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Lato" pitchFamily="34" charset="0"/>
              </a:rPr>
              <a:t> 2016, </a:t>
            </a:r>
            <a:r>
              <a:rPr kumimoji="0" lang="pl-PL" sz="32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Lato" pitchFamily="34" charset="0"/>
              </a:rPr>
              <a:t>w sobotę</a:t>
            </a:r>
            <a:r>
              <a:rPr kumimoji="0" lang="pl-PL" sz="32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Lato" pitchFamily="34" charset="0"/>
              </a:rPr>
              <a:t>, a właściwie w nocy 4/5 czerwca.</a:t>
            </a:r>
            <a:endParaRPr kumimoji="0" lang="pl-PL" sz="32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n-ea"/>
              <a:cs typeface="Lato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l-PL" sz="3200" b="1" i="0" u="none" strike="noStrike" kern="1200" cap="none" spc="0" normalizeH="0" baseline="0" dirty="0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Lato" pitchFamily="34" charset="0"/>
              </a:rPr>
              <a:t>Można</a:t>
            </a:r>
            <a:r>
              <a:rPr kumimoji="0" lang="pl-PL" sz="3200" b="1" i="0" u="none" strike="noStrike" kern="1200" cap="none" spc="0" normalizeH="0" dirty="0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Lato" pitchFamily="34" charset="0"/>
              </a:rPr>
              <a:t> zacząć po południu, a skończyć wieczorem</a:t>
            </a:r>
            <a:r>
              <a:rPr kumimoji="0" lang="pl-PL" sz="3200" b="0" i="0" u="none" strike="noStrike" kern="1200" cap="none" spc="0" normalizeH="0" dirty="0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Lato" pitchFamily="34" charset="0"/>
              </a:rPr>
              <a:t>, niekoniecznie w nocy – młodsze dzieci.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l-PL" sz="3200" b="0" i="0" u="none" strike="noStrike" kern="1200" cap="none" spc="0" normalizeH="0" dirty="0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Lato" pitchFamily="34" charset="0"/>
              </a:rPr>
              <a:t>Szkoły mogą </a:t>
            </a:r>
            <a:r>
              <a:rPr lang="pl-PL" sz="3200" dirty="0" smtClean="0">
                <a:latin typeface="+mj-lt"/>
                <a:cs typeface="Lato" pitchFamily="34" charset="0"/>
              </a:rPr>
              <a:t>świętować </a:t>
            </a:r>
            <a:r>
              <a:rPr kumimoji="0" lang="pl-PL" sz="3200" b="0" i="0" u="none" strike="noStrike" kern="1200" cap="none" spc="0" normalizeH="0" dirty="0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Lato" pitchFamily="34" charset="0"/>
              </a:rPr>
              <a:t>w piątek.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pl-PL" sz="28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Lato" pitchFamily="34" charset="0"/>
              <a:ea typeface="+mn-ea"/>
              <a:cs typeface="Lato" pitchFamily="34" charset="0"/>
            </a:endParaRPr>
          </a:p>
        </p:txBody>
      </p:sp>
      <p:pic>
        <p:nvPicPr>
          <p:cNvPr id="12" name="Picture 2" descr="C:\Users\Marta\Desktop\NOC_BIBLIO_II\el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5653592"/>
            <a:ext cx="5724128" cy="12044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 descr="C:\Users\Marta\Desktop\NOC_BIBLIO_II\el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60648"/>
            <a:ext cx="4561508" cy="1296144"/>
          </a:xfrm>
          <a:prstGeom prst="rect">
            <a:avLst/>
          </a:prstGeom>
          <a:noFill/>
        </p:spPr>
      </p:pic>
      <p:sp>
        <p:nvSpPr>
          <p:cNvPr id="16" name="Podtytuł 2"/>
          <p:cNvSpPr txBox="1">
            <a:spLocks/>
          </p:cNvSpPr>
          <p:nvPr/>
        </p:nvSpPr>
        <p:spPr>
          <a:xfrm>
            <a:off x="5652120" y="3284984"/>
            <a:ext cx="2808312" cy="72008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pl-PL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Lato Black" pitchFamily="34" charset="0"/>
              <a:cs typeface="Lato Black" pitchFamily="34" charset="0"/>
            </a:endParaRPr>
          </a:p>
        </p:txBody>
      </p:sp>
      <p:sp>
        <p:nvSpPr>
          <p:cNvPr id="18" name="Podtytuł 2"/>
          <p:cNvSpPr txBox="1">
            <a:spLocks/>
          </p:cNvSpPr>
          <p:nvPr/>
        </p:nvSpPr>
        <p:spPr>
          <a:xfrm>
            <a:off x="1475656" y="6093296"/>
            <a:ext cx="2808312" cy="72008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pl-PL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Lato Black" pitchFamily="34" charset="0"/>
              <a:cs typeface="Lato Black" pitchFamily="34" charset="0"/>
            </a:endParaRPr>
          </a:p>
        </p:txBody>
      </p:sp>
      <p:sp>
        <p:nvSpPr>
          <p:cNvPr id="19" name="Podtytuł 2"/>
          <p:cNvSpPr txBox="1">
            <a:spLocks/>
          </p:cNvSpPr>
          <p:nvPr/>
        </p:nvSpPr>
        <p:spPr>
          <a:xfrm>
            <a:off x="5681104" y="5949280"/>
            <a:ext cx="2808312" cy="72008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pl-PL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Lato Black" pitchFamily="34" charset="0"/>
              <a:cs typeface="Lato Black" pitchFamily="34" charset="0"/>
            </a:endParaRPr>
          </a:p>
        </p:txBody>
      </p:sp>
      <p:pic>
        <p:nvPicPr>
          <p:cNvPr id="5122" name="Picture 2" descr="C:\Users\Marta\Desktop\NOC_BIBLIO_II\el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1628800"/>
            <a:ext cx="6085885" cy="3384376"/>
          </a:xfrm>
          <a:prstGeom prst="rect">
            <a:avLst/>
          </a:prstGeom>
          <a:noFill/>
        </p:spPr>
      </p:pic>
      <p:pic>
        <p:nvPicPr>
          <p:cNvPr id="5123" name="Picture 3" descr="C:\Users\Marta\Desktop\NOC_BIBLIO_II\el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8" y="1412776"/>
            <a:ext cx="2038350" cy="1485900"/>
          </a:xfrm>
          <a:prstGeom prst="rect">
            <a:avLst/>
          </a:prstGeom>
          <a:noFill/>
        </p:spPr>
      </p:pic>
      <p:sp>
        <p:nvSpPr>
          <p:cNvPr id="12" name="Tytuł 1"/>
          <p:cNvSpPr txBox="1">
            <a:spLocks/>
          </p:cNvSpPr>
          <p:nvPr/>
        </p:nvSpPr>
        <p:spPr>
          <a:xfrm>
            <a:off x="179512" y="188640"/>
            <a:ext cx="5112568" cy="12961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5400" b="1" dirty="0" smtClean="0">
                <a:latin typeface="+mj-lt"/>
                <a:ea typeface="+mj-ea"/>
                <a:cs typeface="+mj-cs"/>
              </a:rPr>
              <a:t>HASŁO AKCJI: </a:t>
            </a:r>
            <a:endParaRPr kumimoji="0" lang="pl-PL" sz="5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127" name="Picture 7" descr="C:\Users\Marta\Desktop\NOC_BIBLIO_II\el8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4365104"/>
            <a:ext cx="3744416" cy="2354633"/>
          </a:xfrm>
          <a:prstGeom prst="rect">
            <a:avLst/>
          </a:prstGeom>
          <a:noFill/>
        </p:spPr>
      </p:pic>
      <p:pic>
        <p:nvPicPr>
          <p:cNvPr id="22" name="Picture 3" descr="C:\Users\Marta\Desktop\NOC_BIBLIO_II\el5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2267744" y="4740770"/>
            <a:ext cx="7128792" cy="2216622"/>
          </a:xfrm>
          <a:prstGeom prst="rect">
            <a:avLst/>
          </a:prstGeom>
          <a:noFill/>
        </p:spPr>
      </p:pic>
      <p:pic>
        <p:nvPicPr>
          <p:cNvPr id="23" name="Picture 2" descr="C:\Users\Marta\Desktop\NOC_BIBLIO_II\kropki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95936" y="-99392"/>
            <a:ext cx="5328592" cy="12550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Marta\Desktop\NOC_BIBLIO_II\el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4714840"/>
            <a:ext cx="7585596" cy="2170543"/>
          </a:xfrm>
          <a:prstGeom prst="rect">
            <a:avLst/>
          </a:prstGeom>
          <a:noFill/>
        </p:spPr>
      </p:pic>
      <p:pic>
        <p:nvPicPr>
          <p:cNvPr id="5" name="Picture 3" descr="C:\Users\Marta\Desktop\NOC_BIBLIO_II\NB_LOGO_2016\LOGO Z DATA\NB_LOGO_2016_z-data_72dpi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04664"/>
            <a:ext cx="2885859" cy="1172380"/>
          </a:xfrm>
          <a:prstGeom prst="rect">
            <a:avLst/>
          </a:prstGeom>
          <a:noFill/>
        </p:spPr>
      </p:pic>
      <p:sp>
        <p:nvSpPr>
          <p:cNvPr id="6" name="Symbol zastępczy zawartości 2"/>
          <p:cNvSpPr txBox="1">
            <a:spLocks/>
          </p:cNvSpPr>
          <p:nvPr/>
        </p:nvSpPr>
        <p:spPr>
          <a:xfrm>
            <a:off x="1547664" y="1988840"/>
            <a:ext cx="8388952" cy="3672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l-PL" sz="3200" dirty="0" smtClean="0">
                <a:latin typeface="+mj-lt"/>
                <a:cs typeface="Lato" pitchFamily="34" charset="0"/>
              </a:rPr>
              <a:t>Jest już z nami </a:t>
            </a:r>
            <a:r>
              <a:rPr lang="pl-PL" sz="3200" b="1" dirty="0" smtClean="0">
                <a:latin typeface="+mj-lt"/>
                <a:cs typeface="Lato" pitchFamily="34" charset="0"/>
              </a:rPr>
              <a:t>PONAD 500 BIBLIOTEK!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l-PL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Lato" pitchFamily="34" charset="0"/>
              </a:rPr>
              <a:t>Czekamy</a:t>
            </a:r>
            <a:r>
              <a:rPr kumimoji="0" lang="pl-PL" sz="32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Lato" pitchFamily="34" charset="0"/>
              </a:rPr>
              <a:t> na kolejne!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 sz="3200" b="1" dirty="0" smtClean="0">
                <a:latin typeface="+mj-lt"/>
                <a:cs typeface="Lato" pitchFamily="34" charset="0"/>
              </a:rPr>
              <a:t>publiczne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 sz="3200" b="1" dirty="0">
                <a:latin typeface="+mj-lt"/>
                <a:cs typeface="Lato" pitchFamily="34" charset="0"/>
              </a:rPr>
              <a:t>s</a:t>
            </a:r>
            <a:r>
              <a:rPr lang="pl-PL" sz="3200" b="1" dirty="0" smtClean="0">
                <a:latin typeface="+mj-lt"/>
                <a:cs typeface="Lato" pitchFamily="34" charset="0"/>
              </a:rPr>
              <a:t>zkolne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 sz="3200" b="1" dirty="0" smtClean="0">
                <a:latin typeface="+mj-lt"/>
                <a:cs typeface="Lato" pitchFamily="34" charset="0"/>
              </a:rPr>
              <a:t>pedagogiczne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 sz="3200" b="1" dirty="0" smtClean="0">
                <a:latin typeface="+mj-lt"/>
                <a:cs typeface="Lato" pitchFamily="34" charset="0"/>
              </a:rPr>
              <a:t>parafialne…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pl-PL" sz="3200" dirty="0" smtClean="0">
              <a:latin typeface="+mj-lt"/>
              <a:cs typeface="Lato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pl-PL" sz="3200" dirty="0" smtClean="0">
              <a:latin typeface="+mj-lt"/>
              <a:cs typeface="Lato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pl-PL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n-ea"/>
              <a:cs typeface="Lato" pitchFamily="34" charset="0"/>
            </a:endParaRPr>
          </a:p>
        </p:txBody>
      </p:sp>
      <p:pic>
        <p:nvPicPr>
          <p:cNvPr id="10" name="Picture 2" descr="C:\Users\Marta\Desktop\NOC_BIBLIO_II\kropki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-99392"/>
            <a:ext cx="5328592" cy="12550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597</TotalTime>
  <Words>556</Words>
  <Application>Microsoft Office PowerPoint</Application>
  <PresentationFormat>Pokaz na ekranie (4:3)</PresentationFormat>
  <Paragraphs>105</Paragraphs>
  <Slides>23</Slides>
  <Notes>4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23</vt:i4>
      </vt:variant>
    </vt:vector>
  </HeadingPairs>
  <TitlesOfParts>
    <vt:vector size="30" baseType="lpstr">
      <vt:lpstr>Arial</vt:lpstr>
      <vt:lpstr>Calibri</vt:lpstr>
      <vt:lpstr>Lato</vt:lpstr>
      <vt:lpstr>Lato Black</vt:lpstr>
      <vt:lpstr>Mangal</vt:lpstr>
      <vt:lpstr>Wingdings</vt:lpstr>
      <vt:lpstr>Motyw pakietu Office</vt:lpstr>
      <vt:lpstr>Prezentacja programu PowerPoint</vt:lpstr>
      <vt:lpstr>Prezentacja programu PowerPoint</vt:lpstr>
      <vt:lpstr>Prezentacja programu PowerPoint</vt:lpstr>
      <vt:lpstr>GOŚCIE WEBINARIUM  Alicja Pacewicz – wiceprezes Centrum Edukacji Obywatelskiej, głównego organizatora akcji  Irena Koźmińska – prezes fundacji „ABCXXI - Cała Polska  czyta dzieciom” Katarzyna Sołtan-Młodożeniec – krajowa koordynatorka  akcji Noc Bibliotek Prowadzenie: Agnieszka Koszowska, Fundacja Rozwoju Społeczeństwa Informacyjnego – współorganizator akcji.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MATERIAŁY PROMOCYJNE</vt:lpstr>
      <vt:lpstr>POZA TYM  W PACZCE DO WAS  m.in.:</vt:lpstr>
      <vt:lpstr>FLIRT TOWARZYSKI</vt:lpstr>
      <vt:lpstr>Prezentacja programu PowerPoint</vt:lpstr>
      <vt:lpstr>Niespodzianka filmowa!</vt:lpstr>
      <vt:lpstr>FILM DLA WAS!</vt:lpstr>
      <vt:lpstr>Zasoby NiNAteki…</vt:lpstr>
      <vt:lpstr>WIEŚCI Z BIBLIOTEK</vt:lpstr>
      <vt:lpstr>Prezentacja programu PowerPoint</vt:lpstr>
      <vt:lpstr>ZAPRASZAMY NA KOLEJNE WEBINARIUM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Marta</dc:creator>
  <cp:lastModifiedBy>Agnieszka Koszowska</cp:lastModifiedBy>
  <cp:revision>75</cp:revision>
  <dcterms:created xsi:type="dcterms:W3CDTF">2016-04-30T11:05:51Z</dcterms:created>
  <dcterms:modified xsi:type="dcterms:W3CDTF">2016-05-15T19:02:37Z</dcterms:modified>
</cp:coreProperties>
</file>